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72" r:id="rId1"/>
  </p:sldMasterIdLst>
  <p:notesMasterIdLst>
    <p:notesMasterId r:id="rId33"/>
  </p:notesMasterIdLst>
  <p:handoutMasterIdLst>
    <p:handoutMasterId r:id="rId34"/>
  </p:handoutMasterIdLst>
  <p:sldIdLst>
    <p:sldId id="276" r:id="rId2"/>
    <p:sldId id="343" r:id="rId3"/>
    <p:sldId id="277" r:id="rId4"/>
    <p:sldId id="308" r:id="rId5"/>
    <p:sldId id="307" r:id="rId6"/>
    <p:sldId id="344" r:id="rId7"/>
    <p:sldId id="306" r:id="rId8"/>
    <p:sldId id="314" r:id="rId9"/>
    <p:sldId id="313" r:id="rId10"/>
    <p:sldId id="305" r:id="rId11"/>
    <p:sldId id="279" r:id="rId12"/>
    <p:sldId id="310" r:id="rId13"/>
    <p:sldId id="345" r:id="rId14"/>
    <p:sldId id="286" r:id="rId15"/>
    <p:sldId id="315" r:id="rId16"/>
    <p:sldId id="317" r:id="rId17"/>
    <p:sldId id="309" r:id="rId18"/>
    <p:sldId id="281" r:id="rId19"/>
    <p:sldId id="346" r:id="rId20"/>
    <p:sldId id="282" r:id="rId21"/>
    <p:sldId id="347" r:id="rId22"/>
    <p:sldId id="283" r:id="rId23"/>
    <p:sldId id="284" r:id="rId24"/>
    <p:sldId id="304" r:id="rId25"/>
    <p:sldId id="320" r:id="rId26"/>
    <p:sldId id="321" r:id="rId27"/>
    <p:sldId id="297" r:id="rId28"/>
    <p:sldId id="299" r:id="rId29"/>
    <p:sldId id="300" r:id="rId30"/>
    <p:sldId id="326" r:id="rId31"/>
    <p:sldId id="33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3BC"/>
    <a:srgbClr val="EFF418"/>
    <a:srgbClr val="1A1200"/>
    <a:srgbClr val="100B00"/>
    <a:srgbClr val="000066"/>
    <a:srgbClr val="F9F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8" autoAdjust="0"/>
    <p:restoredTop sz="85387" autoAdjust="0"/>
  </p:normalViewPr>
  <p:slideViewPr>
    <p:cSldViewPr>
      <p:cViewPr>
        <p:scale>
          <a:sx n="70" d="100"/>
          <a:sy n="70" d="100"/>
        </p:scale>
        <p:origin x="-1380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5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6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513E7-9599-41AD-88AB-2BEAF7A44807}" type="datetimeFigureOut">
              <a:rPr lang="ru-RU" smtClean="0"/>
              <a:pPr/>
              <a:t>06.08.2021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2D23D-5CE8-4A27-A5A1-0DA501B0E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3700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397BB-7C72-4FAF-BC89-5B17DCF6ABCA}" type="datetimeFigureOut">
              <a:rPr lang="ru-RU" smtClean="0"/>
              <a:pPr/>
              <a:t>06.08.2021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ACE76-0DDF-4892-99B2-51C2F711AC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3858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ACE76-0DDF-4892-99B2-51C2F711AC8F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5445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ACE76-0DDF-4892-99B2-51C2F711AC8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ACE76-0DDF-4892-99B2-51C2F711AC8F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5445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8234-7AAA-4B61-AB21-F058B54A2114}" type="datetime1">
              <a:rPr lang="ru-RU" smtClean="0"/>
              <a:pPr/>
              <a:t>06.08.2021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858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A6040-8D52-4538-B524-71A292379C90}" type="datetime1">
              <a:rPr lang="ru-RU" smtClean="0"/>
              <a:pPr/>
              <a:t>06.08.2021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099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EDFE7-C30D-468C-99BB-D7FF122F774A}" type="datetime1">
              <a:rPr lang="ru-RU" smtClean="0"/>
              <a:pPr/>
              <a:t>06.08.2021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258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7DECC-E08E-4235-9ECD-DAC287EFD3F1}" type="datetime1">
              <a:rPr lang="ru-RU" smtClean="0"/>
              <a:pPr/>
              <a:t>06.08.2021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725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23C3-C3C8-4A87-9EEA-BD9C49FAD186}" type="datetime1">
              <a:rPr lang="ru-RU" smtClean="0"/>
              <a:pPr/>
              <a:t>06.08.2021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210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AE201-6F2F-4F52-B2F5-BFE1BAEB068D}" type="datetime1">
              <a:rPr lang="ru-RU" smtClean="0"/>
              <a:pPr/>
              <a:t>06.08.2021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439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4349-BAC2-43C3-B34A-E1455BCF38FE}" type="datetime1">
              <a:rPr lang="ru-RU" smtClean="0"/>
              <a:pPr/>
              <a:t>06.08.2021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31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F17BD-E054-4394-B06D-1F8E94E969B9}" type="datetime1">
              <a:rPr lang="ru-RU" smtClean="0"/>
              <a:pPr/>
              <a:t>06.08.2021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539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96EEC-F21C-410C-B56B-7D38E45AFCBD}" type="datetime1">
              <a:rPr lang="ru-RU" smtClean="0"/>
              <a:pPr/>
              <a:t>06.08.2021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484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63C2A-BBDF-421C-8DF9-ABF9F1DD858F}" type="datetime1">
              <a:rPr lang="ru-RU" smtClean="0"/>
              <a:pPr/>
              <a:t>06.08.2021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738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135-A92A-4229-B25F-4CD065C33D69}" type="datetime1">
              <a:rPr lang="ru-RU" smtClean="0"/>
              <a:pPr/>
              <a:t>06.08.2021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73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tx2">
                <a:lumMod val="40000"/>
                <a:lumOff val="60000"/>
              </a:schemeClr>
            </a:gs>
            <a:gs pos="8000">
              <a:schemeClr val="accent1">
                <a:lumMod val="20000"/>
                <a:lumOff val="80000"/>
              </a:schemeClr>
            </a:gs>
            <a:gs pos="9815">
              <a:schemeClr val="tx2">
                <a:lumMod val="20000"/>
                <a:lumOff val="80000"/>
              </a:schemeClr>
            </a:gs>
            <a:gs pos="0">
              <a:schemeClr val="tx2">
                <a:lumMod val="40000"/>
                <a:lumOff val="60000"/>
              </a:schemeClr>
            </a:gs>
            <a:gs pos="65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CB768-AC3D-4896-AB33-5D383AD5306E}" type="datetime1">
              <a:rPr lang="ru-RU" smtClean="0"/>
              <a:pPr/>
              <a:t>06.08.2021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19442-FCB1-454D-9D03-78B3686A6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23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ru.wikipedia.org/wiki/%D0%90%D0%BD%D1%82%D0%B8%D1%84%D1%80%D0%B8%D0%B7_(%D0%BE%D0%BF%D0%B5%D1%80%D0%B0%D1%86%D0%B8%D1%8F)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1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484784"/>
            <a:ext cx="8568952" cy="3888432"/>
          </a:xfrm>
        </p:spPr>
        <p:txBody>
          <a:bodyPr>
            <a:normAutofit fontScale="55000" lnSpcReduction="20000"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ГБОУ ДОД ЦЕНТР РАЗВИТИЯ ТВОРЧЕСТВА </a:t>
            </a:r>
          </a:p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ДЕТЕЙ И ЮНОШЕСТВА</a:t>
            </a:r>
          </a:p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«ЦЕНТР СОЦИАЛИЗАЦИИ МОЛОДЕЖИ» САМАРСКИЙ ОБЛАСТНОЙ ЦЕНТР ДЕТСКО-ЮНОШЕСКОГО</a:t>
            </a:r>
          </a:p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ТУРИЗМА И КРАЕВЕДЕНИЯ </a:t>
            </a:r>
          </a:p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МУЗЕЙ ОБРАЗОВАТЕЛЬНОГО УЧРЕЖДЕНИЯ (ШКОЛЬНОГО МУЗЕЯ)</a:t>
            </a:r>
          </a:p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«БОЕВОЙ СЛАВЫ»</a:t>
            </a:r>
          </a:p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ГБОУ ООШ №23 Г.О. СЫЗРАНЬ</a:t>
            </a:r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виртуальная экскурсия по экспозиции</a:t>
            </a:r>
          </a:p>
          <a:p>
            <a:r>
              <a:rPr lang="ru-RU" sz="44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«Филиал ВУНЦ ВВС «ВВА» </a:t>
            </a:r>
          </a:p>
          <a:p>
            <a:r>
              <a:rPr lang="ru-RU" sz="4400" b="1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в г. Сызрани»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27001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</a:rPr>
              <a:t>ГОСУДАРСТВЕННОЕ БЮДЖЕТНОЕ ОБЩЕОБРАЗОВАТЕЛЬНОЕ УЧРЕЖДЕНИЕ САМАРСКОЙ ОБЛАСТИ ОСНОВНАЯ ОБЩЕОБРАЗОВАТЕЛЬНАЯ ШКОЛА </a:t>
            </a:r>
            <a:r>
              <a:rPr lang="ru-RU" sz="1600" b="1" dirty="0">
                <a:solidFill>
                  <a:schemeClr val="tx2"/>
                </a:solidFill>
              </a:rPr>
              <a:t>№ </a:t>
            </a:r>
            <a:r>
              <a:rPr lang="ru-RU" sz="1600" b="1" dirty="0" smtClean="0">
                <a:solidFill>
                  <a:schemeClr val="tx2"/>
                </a:solidFill>
              </a:rPr>
              <a:t>23 ГОРОДА СЫЗРАНИ ГОРОДСКОГО ОКРУГА СЫЗРАНЬ САМАРСКОЙ ОБЛАСТИ 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36267" y="5733256"/>
            <a:ext cx="6840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Г. СЫЗРАНЬ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2021 ГОД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86872" y="6356352"/>
            <a:ext cx="2133600" cy="365125"/>
          </a:xfrm>
        </p:spPr>
        <p:txBody>
          <a:bodyPr/>
          <a:lstStyle/>
          <a:p>
            <a:fld id="{F5B19442-FCB1-454D-9D03-78B3686A679E}" type="slidenum">
              <a:rPr lang="ru-RU" sz="1600" smtClean="0"/>
              <a:pPr/>
              <a:t>10</a:t>
            </a:fld>
            <a:endParaRPr lang="ru-RU" sz="1600" dirty="0"/>
          </a:p>
        </p:txBody>
      </p:sp>
      <p:pic>
        <p:nvPicPr>
          <p:cNvPr id="12" name="Picture 2" descr="D:\ПАТРИОТ\чЕЧНЯ\02.jpg"/>
          <p:cNvPicPr/>
          <p:nvPr/>
        </p:nvPicPr>
        <p:blipFill rotWithShape="1">
          <a:blip r:embed="rId2" cstate="print"/>
          <a:srcRect/>
          <a:stretch/>
        </p:blipFill>
        <p:spPr bwMode="auto">
          <a:xfrm>
            <a:off x="683568" y="980728"/>
            <a:ext cx="7704856" cy="5532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72008" y="188640"/>
            <a:ext cx="889248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Интернациональная помощь Республике Афганистан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86872" y="6356352"/>
            <a:ext cx="2133600" cy="365125"/>
          </a:xfrm>
        </p:spPr>
        <p:txBody>
          <a:bodyPr/>
          <a:lstStyle/>
          <a:p>
            <a:fld id="{F5B19442-FCB1-454D-9D03-78B3686A679E}" type="slidenum">
              <a:rPr lang="ru-RU" sz="1600" smtClean="0"/>
              <a:pPr/>
              <a:t>11</a:t>
            </a:fld>
            <a:endParaRPr lang="ru-RU" sz="1600" dirty="0"/>
          </a:p>
        </p:txBody>
      </p:sp>
      <p:pic>
        <p:nvPicPr>
          <p:cNvPr id="5" name="Рисунок 4" descr="D:\ПАТРИОТ\аФГАН\9093b208feaab624d082094271e058f0.jpg"/>
          <p:cNvPicPr/>
          <p:nvPr/>
        </p:nvPicPr>
        <p:blipFill>
          <a:blip r:embed="rId2" cstate="print"/>
          <a:srcRect b="5797"/>
          <a:stretch>
            <a:fillRect/>
          </a:stretch>
        </p:blipFill>
        <p:spPr bwMode="auto">
          <a:xfrm>
            <a:off x="827584" y="908720"/>
            <a:ext cx="7488832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2008" y="188640"/>
            <a:ext cx="889248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Интернациональная помощь Республике Афганистан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:\cdc1deba687d14d38def1d9c8e18cf72.jpg"/>
          <p:cNvPicPr>
            <a:picLocks noChangeAspect="1" noChangeArrowheads="1"/>
          </p:cNvPicPr>
          <p:nvPr/>
        </p:nvPicPr>
        <p:blipFill>
          <a:blip r:embed="rId2" cstate="print"/>
          <a:srcRect l="7056" t="13633" r="29441" b="24044"/>
          <a:stretch>
            <a:fillRect/>
          </a:stretch>
        </p:blipFill>
        <p:spPr bwMode="auto">
          <a:xfrm>
            <a:off x="2339752" y="2564904"/>
            <a:ext cx="453650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Объект 2"/>
          <p:cNvSpPr>
            <a:spLocks noGrp="1"/>
          </p:cNvSpPr>
          <p:nvPr>
            <p:ph idx="1"/>
          </p:nvPr>
        </p:nvSpPr>
        <p:spPr>
          <a:xfrm>
            <a:off x="1259633" y="5085185"/>
            <a:ext cx="7632848" cy="1656184"/>
          </a:xfrm>
        </p:spPr>
        <p:txBody>
          <a:bodyPr>
            <a:normAutofit/>
          </a:bodyPr>
          <a:lstStyle/>
          <a:p>
            <a:pPr marL="0" indent="0" algn="just">
              <a:buFontTx/>
              <a:buNone/>
            </a:pP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Из 74 Героев Советского Союза, удостоенных этого звания при оказании интернациональной помощи в Республике Афганистан - 12 вертолетчики.	</a:t>
            </a:r>
          </a:p>
          <a:p>
            <a:pPr marL="0" indent="0" algn="just">
              <a:buFontTx/>
              <a:buNone/>
            </a:pP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Более 900 интернационалистов - наших выпускников награждены боевыми орденами СССР.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5CEE6-17F2-4FFA-8652-47BFB21D6020}" type="slidenum">
              <a:rPr lang="en-US" sz="1600" b="1" smtClean="0">
                <a:solidFill>
                  <a:schemeClr val="accent1">
                    <a:lumMod val="50000"/>
                  </a:schemeClr>
                </a:solidFill>
              </a:rPr>
              <a:pPr>
                <a:defRPr/>
              </a:pPr>
              <a:t>12</a:t>
            </a:fld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281" y="4941168"/>
            <a:ext cx="815335" cy="152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30726" name="Picture 6" descr="G:\Герои-выпускники СВВАУЛ\Герои Сов.Союза\Рисунок\.Кузнецов2 07ps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2996952"/>
            <a:ext cx="1000125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 descr="G:\Герои-выпускники СВВАУЛ\Герои Сов.Союза\Рисунок\Гайнутдинов 2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064717"/>
            <a:ext cx="1023937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 descr="G:\Герои-выпускники СВВАУЛ\Герои Сов.Союза\Рисунок\Голованов 2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920701"/>
            <a:ext cx="1071563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9" descr="G:\Герои-выпускники СВВАУЛ\Герои Сов.Союза\Рисунок\Долинов 20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75" y="704677"/>
            <a:ext cx="1000125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0" descr="G:\Герои-выпускники СВВАУЛ\Герои Сов.Союза\Рисунок\Ковалев 2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704677"/>
            <a:ext cx="9525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1" descr="G:\Герои-выпускники СВВАУЛ\Герои Сов.Союза\Рисунок\Кучеренко2 0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60107" y="908720"/>
            <a:ext cx="1000125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12" descr="G:\Герои-выпускники СВВАУЛ\Герои Сов.Союза\Рисунок\Очиров 201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40227" y="1052736"/>
            <a:ext cx="1000125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3" name="Picture 13" descr="G:\Герои-выпускники СВВАУЛ\Герои Сов.Союза\Рисунок\Письменный 201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12360" y="1268760"/>
            <a:ext cx="949325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Picture 14" descr="G:\Герои-выпускники СВВАУЛ\Герои Сов.Союза\Рисунок\Щербаков 20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29563" y="2996952"/>
            <a:ext cx="95567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5" name="Picture 15" descr="G:\Герои-выпускники СВВАУЛ\Герои Сов.Союза\Павлов 006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4313" y="1280741"/>
            <a:ext cx="1071562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6" name="Picture 16" descr="G:\Герои-выпускники СВВАУЛ\Герои Сов.Союза\Шагалеев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30102" y="3224957"/>
            <a:ext cx="10096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7" name="Picture 17" descr="G:\Герои-выпускники СВВАУЛ\Герои Сов.Союза\Малышев 0007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7256" y="3212976"/>
            <a:ext cx="102711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72008" y="58614"/>
            <a:ext cx="8892480" cy="70609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Интернациональная помощь Республике Афганистан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Авария на Чернобыльской АС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tx2"/>
                </a:solidFill>
              </a:rPr>
              <a:t>Трагическое событие 1986 года на Чернобыльской АЭС стало проверкой на мужество и профессионализм для военнослужащих нашего училища. Около 100 из них принимали активное участие в ликвидации последствий этой экологической катастрофы. За мужество и героизм, проявленные при ликвидации последствий на Чернобыльской АЭС выпускнику 1959 года полковнику В. А. </a:t>
            </a:r>
            <a:r>
              <a:rPr lang="ru-RU" dirty="0" err="1">
                <a:solidFill>
                  <a:schemeClr val="tx2"/>
                </a:solidFill>
              </a:rPr>
              <a:t>Водолажскому</a:t>
            </a:r>
            <a:r>
              <a:rPr lang="ru-RU" dirty="0">
                <a:solidFill>
                  <a:schemeClr val="tx2"/>
                </a:solidFill>
              </a:rPr>
              <a:t> посмертно присвоено звание Героя Российской Федерации. В борьбе с международным терроризмом на территории Чеченской республики выпускники СВВАУЛ с достоинством и честью выполняют свой служебный долг, показывая образцы мужества и героизма. Многие из них награждены высокими правительственными наградами, а 19 из них стали героями России.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224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Авария на Чернобыльской АС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z="1600" smtClean="0"/>
              <a:pPr/>
              <a:t>14</a:t>
            </a:fld>
            <a:endParaRPr lang="ru-RU" sz="1600" dirty="0"/>
          </a:p>
        </p:txBody>
      </p:sp>
      <p:pic>
        <p:nvPicPr>
          <p:cNvPr id="8" name="Picture 2" descr="E:\Для доклада Асанова\Чернобыль\795ec730616d.jpg"/>
          <p:cNvPicPr/>
          <p:nvPr/>
        </p:nvPicPr>
        <p:blipFill>
          <a:blip r:embed="rId2" cstate="print"/>
          <a:srcRect t="13251"/>
          <a:stretch>
            <a:fillRect/>
          </a:stretch>
        </p:blipFill>
        <p:spPr bwMode="auto">
          <a:xfrm>
            <a:off x="833616" y="1044312"/>
            <a:ext cx="7410792" cy="540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128792" cy="63408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Авария на Чернобыльской АС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86872" y="6356352"/>
            <a:ext cx="2133600" cy="365125"/>
          </a:xfrm>
        </p:spPr>
        <p:txBody>
          <a:bodyPr/>
          <a:lstStyle/>
          <a:p>
            <a:fld id="{F5B19442-FCB1-454D-9D03-78B3686A679E}" type="slidenum">
              <a:rPr lang="ru-RU" sz="1600" smtClean="0"/>
              <a:pPr/>
              <a:t>15</a:t>
            </a:fld>
            <a:endParaRPr lang="ru-RU" sz="1600" dirty="0"/>
          </a:p>
        </p:txBody>
      </p:sp>
      <p:pic>
        <p:nvPicPr>
          <p:cNvPr id="6" name="Picture 3" descr="C:\Users\Анатолий\Desktop\ef9fedae8fe2256ee11cb3f217889f96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116632"/>
            <a:ext cx="1080120" cy="162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:\Documents and Settings\Олег\Рабочий стол\Рисунок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052736"/>
            <a:ext cx="7128792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ъект 2"/>
          <p:cNvSpPr>
            <a:spLocks noGrp="1"/>
          </p:cNvSpPr>
          <p:nvPr>
            <p:ph idx="1"/>
          </p:nvPr>
        </p:nvSpPr>
        <p:spPr>
          <a:xfrm>
            <a:off x="107504" y="5733405"/>
            <a:ext cx="8496943" cy="1007963"/>
          </a:xfrm>
        </p:spPr>
        <p:txBody>
          <a:bodyPr>
            <a:normAutofit fontScale="92500"/>
          </a:bodyPr>
          <a:lstStyle/>
          <a:p>
            <a:pPr marL="0" indent="0" algn="just">
              <a:buFontTx/>
              <a:buNone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За 1 и 2-ю Чеченские кампании 20 выпускников СВВАУЛ удостоены звания Героя Российской Федерации (9 из них - посмертно), более 2000 награждены государственными наградами.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74904" y="6356352"/>
            <a:ext cx="2133600" cy="365125"/>
          </a:xfrm>
        </p:spPr>
        <p:txBody>
          <a:bodyPr/>
          <a:lstStyle/>
          <a:p>
            <a:pPr>
              <a:defRPr/>
            </a:pPr>
            <a:fld id="{67B9B4CA-DE03-4605-A3B6-B17A996F4130}" type="slidenum"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pPr>
                <a:defRPr/>
              </a:pPr>
              <a:t>16</a:t>
            </a:fld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3797" name="Picture 7" descr="E:\Для доклада Асанова\Звёзды Героя\1cab9384e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284984"/>
            <a:ext cx="835025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G:\Герои-выпускники СВВАУЛ\Герои России\Волод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335558"/>
            <a:ext cx="957262" cy="136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9" name="Picture 7" descr="G:\Герои-выпускники СВВАУЛ\Герои России\Дорофеев Герой Росс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548680"/>
            <a:ext cx="928688" cy="135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0" name="Picture 8" descr="G:\Герои-выпускники СВВАУЛ\Герои России\Иванов 1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764704"/>
            <a:ext cx="928687" cy="135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1" name="Picture 9" descr="G:\Герои-выпускники СВВАУЛ\Герои России\Кирилин Герой Росси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23109" y="1052736"/>
            <a:ext cx="904875" cy="135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2" name="Picture 10" descr="G:\Герои-выпускники СВВАУЛ\Герои России\Совгиренко  Герой Росси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1052736"/>
            <a:ext cx="904875" cy="135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3" name="Picture 11" descr="G:\Герои-выпускники СВВАУЛ\Герои России\Тюриков Герой России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02982" y="836712"/>
            <a:ext cx="857250" cy="1285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4" name="Picture 12" descr="G:\Герои-выпускники СВВАУЛ\Герои России\Бондаренко Олег Вячеславович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18014" y="620688"/>
            <a:ext cx="922338" cy="1304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5" name="Picture 13" descr="G:\Герои-выпускники СВВАУЛ\Герои России\Першиков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9776" y="404664"/>
            <a:ext cx="928688" cy="1285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D:\ПАТРИОТ\чЕЧНЯ\Ми-8 в горах Чеч.jpg"/>
          <p:cNvPicPr>
            <a:picLocks/>
          </p:cNvPicPr>
          <p:nvPr/>
        </p:nvPicPr>
        <p:blipFill>
          <a:blip r:embed="rId11" cstate="print"/>
          <a:srcRect t="19608"/>
          <a:stretch>
            <a:fillRect/>
          </a:stretch>
        </p:blipFill>
        <p:spPr bwMode="auto">
          <a:xfrm>
            <a:off x="1979712" y="2420888"/>
            <a:ext cx="5256584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СЕВЕРНЫЙ КАВКАЗ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C:\Documents and Settings\Олег\Мои документы\Downloads\Дни воинской славы картинки\День победы в ВОВ\fef04321696ff365d330a9384fc.jpg"/>
          <p:cNvPicPr>
            <a:picLocks noChangeAspect="1" noChangeArrowheads="1"/>
          </p:cNvPicPr>
          <p:nvPr/>
        </p:nvPicPr>
        <p:blipFill>
          <a:blip r:embed="rId2" cstate="print"/>
          <a:srcRect t="10641"/>
          <a:stretch>
            <a:fillRect/>
          </a:stretch>
        </p:blipFill>
        <p:spPr bwMode="auto">
          <a:xfrm>
            <a:off x="5102870" y="4250705"/>
            <a:ext cx="3357562" cy="2418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1" name="Заголовок 2"/>
          <p:cNvSpPr>
            <a:spLocks noGrp="1"/>
          </p:cNvSpPr>
          <p:nvPr>
            <p:ph type="title"/>
          </p:nvPr>
        </p:nvSpPr>
        <p:spPr>
          <a:xfrm>
            <a:off x="3491881" y="3068960"/>
            <a:ext cx="5366370" cy="1209303"/>
          </a:xfrm>
        </p:spPr>
        <p:txBody>
          <a:bodyPr>
            <a:normAutofit/>
          </a:bodyPr>
          <a:lstStyle/>
          <a:p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За 78 лет в Сызранском училище </a:t>
            </a:r>
            <a:br>
              <a:rPr lang="ru-RU" sz="15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подготовлено 19857 летчиков, 50 из них </a:t>
            </a:r>
            <a:br>
              <a:rPr lang="ru-RU" sz="15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Герои Советского Союза и России,  </a:t>
            </a:r>
            <a:br>
              <a:rPr lang="ru-RU" sz="15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5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2- Герои Социалистического Труда</a:t>
            </a:r>
            <a:endParaRPr lang="ru-RU" sz="1500" b="1" dirty="0" smtClean="0">
              <a:solidFill>
                <a:schemeClr val="tx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15313" y="6245225"/>
            <a:ext cx="642937" cy="476250"/>
          </a:xfrm>
        </p:spPr>
        <p:txBody>
          <a:bodyPr/>
          <a:lstStyle/>
          <a:p>
            <a:pPr>
              <a:defRPr/>
            </a:pPr>
            <a:fld id="{2C680FE6-1762-45B6-A342-6B94BB97B8FE}" type="slidenum">
              <a:rPr lang="en-US" sz="1800" b="1" smtClean="0"/>
              <a:pPr>
                <a:defRPr/>
              </a:pPr>
              <a:t>17</a:t>
            </a:fld>
            <a:endParaRPr lang="en-US" sz="1800" b="1" dirty="0"/>
          </a:p>
        </p:txBody>
      </p:sp>
      <p:pic>
        <p:nvPicPr>
          <p:cNvPr id="22533" name="Picture 3" descr="E:\Для доклада Асанова\Звёзды Героя\1e9ca55d12d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929188"/>
            <a:ext cx="1800225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0" descr="G:\Герои-выпускники СВВАУЛ\Герои ВО войны\Васильев 2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5" y="908720"/>
            <a:ext cx="1428750" cy="2071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5" name="Picture 11" descr="G:\Герои-выпускники СВВАУЛ\Герои ВО войны\Зайцев2 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88" y="908720"/>
            <a:ext cx="1333500" cy="2071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6" name="Picture 12" descr="G:\Герои-выпускники СВВАУЛ\Герои ВО войны\Плохов 2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50" y="908720"/>
            <a:ext cx="1381125" cy="2071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7" name="Picture 13" descr="G:\Герои-выпускники СВВАУЛ\Герои ВО войны\Безбоков 2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63" y="908720"/>
            <a:ext cx="1381125" cy="2071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8" name="Picture 14" descr="G:\Герои-выпускники СВВАУЛ\Герои ВО войны\Балабин 2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63" y="908720"/>
            <a:ext cx="1385887" cy="2079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9" name="Picture 15" descr="G:\Герои-выпускники СВВАУЛ\Герои ВО войны\Бегельдинов 201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592" y="3311797"/>
            <a:ext cx="2593975" cy="3357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57200" y="188640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НАШИ ГЕРОИ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E:\Для доклада Асанова\Звёзды Героя\1cab9384e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75" y="147216"/>
            <a:ext cx="835025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890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Герой России </a:t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полковник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Рафагять Хабибуллин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z="1600" smtClean="0"/>
              <a:pPr/>
              <a:t>18</a:t>
            </a:fld>
            <a:endParaRPr lang="ru-RU" sz="1600" dirty="0"/>
          </a:p>
        </p:txBody>
      </p:sp>
      <p:pic>
        <p:nvPicPr>
          <p:cNvPr id="5" name="Picture 2" descr="image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73" b="8488"/>
          <a:stretch>
            <a:fillRect/>
          </a:stretch>
        </p:blipFill>
        <p:spPr bwMode="auto">
          <a:xfrm>
            <a:off x="1475656" y="1502851"/>
            <a:ext cx="6408712" cy="509450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МАСТЕРА ВЕРТОЛЁТНОГО СПОРТА</a:t>
            </a:r>
            <a:endParaRPr lang="ru-RU" sz="2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tx2"/>
                </a:solidFill>
              </a:rPr>
              <a:t>Вертолётный спорт существует в России с 1959 года. Командование училища использовало вертолётный спорт для пропаганды вертолётной авиации и повышения лётного мастерства личного состава. За прошедшие годы в училище подготовлено 217 мастеров спорта СССР по вертолётному спорту, 2 мастера спорта международного класса. На чемпионатах мира, СССР, России и ВС спортсмены училища завоевали более 220 медалей разного достоинства, а В. В. </a:t>
            </a:r>
            <a:r>
              <a:rPr lang="ru-RU" dirty="0" err="1">
                <a:solidFill>
                  <a:schemeClr val="tx2"/>
                </a:solidFill>
              </a:rPr>
              <a:t>Дегтярь</a:t>
            </a:r>
            <a:r>
              <a:rPr lang="ru-RU" dirty="0">
                <a:solidFill>
                  <a:schemeClr val="tx2"/>
                </a:solidFill>
              </a:rPr>
              <a:t> и П. В. Васильев дважды становились чемпионами мира. До сих пор не побит рекорд 50-кратного чемпиона мира А. А. Осипова, выполнившего около 15500 прыжков с парашютом, занесённый в книгу рекордов Гиннесса.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55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22942"/>
            <a:ext cx="8640960" cy="5346418"/>
          </a:xfrm>
        </p:spPr>
        <p:txBody>
          <a:bodyPr>
            <a:noAutofit/>
          </a:bodyPr>
          <a:lstStyle/>
          <a:p>
            <a:pPr algn="just"/>
            <a:r>
              <a:rPr lang="ru-RU" sz="1800" dirty="0"/>
              <a:t>История </a:t>
            </a:r>
            <a:r>
              <a:rPr lang="ru-RU" sz="1800" dirty="0" err="1"/>
              <a:t>Сызранского</a:t>
            </a:r>
            <a:r>
              <a:rPr lang="ru-RU" sz="1800" dirty="0"/>
              <a:t> высшего военного авиационного училища лётчиков берёт своё начало с Саратовской военной авиационной школы пилотов (СВАШП), сформированной в марте 1940 года. Начавшаяся Великая Отечественная война потребовала подготовленных пилотов-планеристов для выполнения специальных заданий в тылу противника, и в 1941 году школа пилотов была преобразована в планерную школу. Боевые планеристы участвовали в </a:t>
            </a:r>
            <a:r>
              <a:rPr lang="ru-RU" sz="1800" dirty="0">
                <a:hlinkClick r:id="rId2" tooltip="Антифриз (операция)"/>
              </a:rPr>
              <a:t>Сталинградской битве</a:t>
            </a:r>
            <a:r>
              <a:rPr lang="ru-RU" sz="1800" dirty="0"/>
              <a:t>, в рельсовой войне советских партизан, доставляли грузы, вооружение, людей на фронт и в тылы противника.</a:t>
            </a:r>
          </a:p>
          <a:p>
            <a:pPr algn="just"/>
            <a:r>
              <a:rPr lang="ru-RU" sz="1800" dirty="0"/>
              <a:t>После окончания войны школа перебазирована в Пугачёв Саратовской области и переименована в авиационное планерное училище ВДВ. В 1952 году училище получило наименование 160-го военное училище лётчиков и с 1953 года перешло на освоение принципиально новой авиационной техники — вертолёта. С 1960 года училище располагается в Сызрани Самарской области, и с 1963 года носит наименование </a:t>
            </a:r>
            <a:r>
              <a:rPr lang="ru-RU" sz="1800" dirty="0" err="1"/>
              <a:t>Сызранское</a:t>
            </a:r>
            <a:r>
              <a:rPr lang="ru-RU" sz="1800" dirty="0"/>
              <a:t> военное авиационное училище лётчиков. В 1966 году училище переведено на статус высшего.</a:t>
            </a:r>
          </a:p>
          <a:p>
            <a:pPr algn="just"/>
            <a:r>
              <a:rPr lang="ru-RU" sz="1800" dirty="0" smtClean="0"/>
              <a:t>В </a:t>
            </a:r>
            <a:r>
              <a:rPr lang="ru-RU" sz="1800" dirty="0"/>
              <a:t>1998 году училище преобразовано в </a:t>
            </a:r>
            <a:r>
              <a:rPr lang="ru-RU" sz="1800" dirty="0" err="1"/>
              <a:t>Сызранский</a:t>
            </a:r>
            <a:r>
              <a:rPr lang="ru-RU" sz="1800" dirty="0"/>
              <a:t> военный авиационный институт. В состав </a:t>
            </a:r>
            <a:r>
              <a:rPr lang="ru-RU" sz="1800" dirty="0" err="1"/>
              <a:t>Сызранского</a:t>
            </a:r>
            <a:r>
              <a:rPr lang="ru-RU" sz="1800" dirty="0"/>
              <a:t> ВАИ на правах филиала вошло Кировское военное авиационно-техническое училище. В 2005 году училище вновь переименовано в </a:t>
            </a:r>
            <a:r>
              <a:rPr lang="ru-RU" sz="1800" dirty="0" err="1"/>
              <a:t>Сызранское</a:t>
            </a:r>
            <a:r>
              <a:rPr lang="ru-RU" sz="1800" dirty="0"/>
              <a:t> ВВАУЛ (военный институт</a:t>
            </a:r>
            <a:r>
              <a:rPr lang="ru-RU" sz="1800" dirty="0" smtClean="0"/>
              <a:t>).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01181"/>
            <a:ext cx="8784976" cy="1121761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prstMaterial="softEdge">
            <a:bevelT/>
            <a:bevelB prst="relaxedInset"/>
          </a:sp3d>
        </p:spPr>
      </p:pic>
      <p:sp>
        <p:nvSpPr>
          <p:cNvPr id="6" name="Прямоугольник 5"/>
          <p:cNvSpPr/>
          <p:nvPr/>
        </p:nvSpPr>
        <p:spPr>
          <a:xfrm>
            <a:off x="1120574" y="411515"/>
            <a:ext cx="6902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ИСТОРИЯ СЫЗРАНСКОГО ВВАУЛ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51530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МАСТЕРА ВЕРТОЛЁТНОГО СПОРТА</a:t>
            </a:r>
            <a:endParaRPr lang="ru-RU" sz="26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z="1600" smtClean="0"/>
              <a:pPr/>
              <a:t>20</a:t>
            </a:fld>
            <a:endParaRPr lang="ru-RU" sz="1600" dirty="0"/>
          </a:p>
        </p:txBody>
      </p:sp>
      <p:pic>
        <p:nvPicPr>
          <p:cNvPr id="5" name="Picture 5" descr="File0957 (1)"/>
          <p:cNvPicPr/>
          <p:nvPr/>
        </p:nvPicPr>
        <p:blipFill>
          <a:blip r:embed="rId2" cstate="print"/>
          <a:srcRect l="6226" r="4358"/>
          <a:stretch>
            <a:fillRect/>
          </a:stretch>
        </p:blipFill>
        <p:spPr bwMode="auto">
          <a:xfrm>
            <a:off x="251520" y="836712"/>
            <a:ext cx="242443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Стенд в ГУК передел 1_27.8.15.jpg"/>
          <p:cNvPicPr/>
          <p:nvPr/>
        </p:nvPicPr>
        <p:blipFill>
          <a:blip r:embed="rId3" cstate="print"/>
          <a:srcRect r="11795"/>
          <a:stretch>
            <a:fillRect/>
          </a:stretch>
        </p:blipFill>
        <p:spPr>
          <a:xfrm>
            <a:off x="2699793" y="2060848"/>
            <a:ext cx="3888431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C:\Users\Анатолий\Downloads\190004.jpeg"/>
          <p:cNvPicPr/>
          <p:nvPr/>
        </p:nvPicPr>
        <p:blipFill>
          <a:blip r:embed="rId4" cstate="print"/>
          <a:srcRect l="19341" r="25055" b="6649"/>
          <a:stretch>
            <a:fillRect/>
          </a:stretch>
        </p:blipFill>
        <p:spPr bwMode="auto">
          <a:xfrm>
            <a:off x="6588224" y="2564904"/>
            <a:ext cx="2376264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/>
          </a:bodyPr>
          <a:lstStyle/>
          <a:p>
            <a:r>
              <a:rPr lang="ru-RU" sz="23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ВРУЧЕНИЕ БОЕВОГО (ГЕОРГИЕВСКОГО) ЗНАМЕНИ</a:t>
            </a:r>
            <a:endParaRPr lang="ru-RU" sz="23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tx2"/>
                </a:solidFill>
              </a:rPr>
              <a:t>	17 декабря 2014 года </a:t>
            </a:r>
            <a:r>
              <a:rPr lang="ru-RU" dirty="0">
                <a:solidFill>
                  <a:schemeClr val="tx2"/>
                </a:solidFill>
              </a:rPr>
              <a:t>в училище </a:t>
            </a:r>
            <a:r>
              <a:rPr lang="ru-RU" dirty="0" smtClean="0">
                <a:solidFill>
                  <a:schemeClr val="tx2"/>
                </a:solidFill>
              </a:rPr>
              <a:t>прошла </a:t>
            </a:r>
            <a:r>
              <a:rPr lang="ru-RU" dirty="0">
                <a:solidFill>
                  <a:schemeClr val="tx2"/>
                </a:solidFill>
              </a:rPr>
              <a:t>церемония вручения боевого знамени нового образца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2"/>
                </a:solidFill>
              </a:rPr>
              <a:t>	Знамя </a:t>
            </a:r>
            <a:r>
              <a:rPr lang="ru-RU" dirty="0">
                <a:solidFill>
                  <a:schemeClr val="tx2"/>
                </a:solidFill>
              </a:rPr>
              <a:t>училища, олицетворение доблести и славы поколений выпускников СВВАУЛ, бережно извлекается из чехла. На плацу оно будет соседствовать с российским </a:t>
            </a:r>
            <a:r>
              <a:rPr lang="ru-RU" dirty="0" err="1">
                <a:solidFill>
                  <a:schemeClr val="tx2"/>
                </a:solidFill>
              </a:rPr>
              <a:t>триколором</a:t>
            </a:r>
            <a:r>
              <a:rPr lang="ru-RU" dirty="0">
                <a:solidFill>
                  <a:schemeClr val="tx2"/>
                </a:solidFill>
              </a:rPr>
              <a:t>. И у седых ветеранов, стоящих на трибуне, и у многих курсантов-первогодок, как они сами позже признаются – невольная дрожь в коленях. Все понимают, что знамя – это материальное доказательство высокой идеи служения Родине. Для настоящего военного знамя – это  олицетворение правильно сделанного в жизни выбора, стремления к чистой, благородной службе по защите своей страны.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183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778098"/>
          </a:xfrm>
        </p:spPr>
        <p:txBody>
          <a:bodyPr>
            <a:normAutofit/>
          </a:bodyPr>
          <a:lstStyle/>
          <a:p>
            <a:r>
              <a:rPr lang="ru-RU" sz="23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ВРУЧЕНИЕ БОЕВОГО (ГЕОРГИЕВСКОГО) ЗНАМЕНИ</a:t>
            </a:r>
            <a:endParaRPr lang="ru-RU" sz="23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z="1600" smtClean="0"/>
              <a:pPr/>
              <a:t>22</a:t>
            </a:fld>
            <a:endParaRPr lang="ru-RU" sz="1600" dirty="0"/>
          </a:p>
        </p:txBody>
      </p:sp>
      <p:pic>
        <p:nvPicPr>
          <p:cNvPr id="5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377" y="1124744"/>
            <a:ext cx="4282631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D:\ПАТРИОТ\Для Маши\IMG_2312-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996952"/>
            <a:ext cx="426656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9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ВЫПУСКНИКИ СЫЗРАНСКОГО ЛЕТНОГО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z="1600" smtClean="0"/>
              <a:pPr/>
              <a:t>23</a:t>
            </a:fld>
            <a:endParaRPr lang="ru-RU" sz="1600" dirty="0"/>
          </a:p>
        </p:txBody>
      </p:sp>
      <p:pic>
        <p:nvPicPr>
          <p:cNvPr id="3074" name="Picture 2" descr="D:\WORK\Агитация\фото\Фото для ППО\241187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124744"/>
            <a:ext cx="4033503" cy="2688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D:\WORK\Агитация\фото\ВЕРТОЛЕТЫ\wpapers_ru_Ми-24ПТ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552" y="1124744"/>
            <a:ext cx="3613408" cy="2710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D:\WORK\Агитация\Диск выпускнику\вертолёты\a000001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983962"/>
            <a:ext cx="3960440" cy="2560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D:\WORK\Агитация\фото\ВЕРТОЛЕТЫ\001_mi_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860" y="3933056"/>
            <a:ext cx="3669108" cy="2633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D:\WORK\Агитация\фото\ФОТО СВВАУЛ 2015\Присяга\Фото 08-30 162.jpg"/>
          <p:cNvPicPr>
            <a:picLocks noChangeAspect="1" noChangeArrowheads="1"/>
          </p:cNvPicPr>
          <p:nvPr/>
        </p:nvPicPr>
        <p:blipFill>
          <a:blip r:embed="rId2" cstate="print"/>
          <a:srcRect l="11111" t="13889" r="9259"/>
          <a:stretch>
            <a:fillRect/>
          </a:stretch>
        </p:blipFill>
        <p:spPr bwMode="auto">
          <a:xfrm flipH="1">
            <a:off x="971600" y="4041905"/>
            <a:ext cx="3744416" cy="2699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D:\WORK\Агитация\фото\ФОТО СВВАУЛ 2015\Выпуск\Фото  выпуск 3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860032" y="3789379"/>
            <a:ext cx="3995936" cy="2663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5832648" cy="64807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ФИЛИАЛ СЕГОДНЯ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6216" y="6381328"/>
            <a:ext cx="2133600" cy="365125"/>
          </a:xfrm>
        </p:spPr>
        <p:txBody>
          <a:bodyPr/>
          <a:lstStyle/>
          <a:p>
            <a:fld id="{F5B19442-FCB1-454D-9D03-78B3686A679E}" type="slidenum">
              <a:rPr lang="ru-RU" sz="1600" smtClean="0"/>
              <a:pPr/>
              <a:t>24</a:t>
            </a:fld>
            <a:endParaRPr lang="ru-RU" sz="1600" dirty="0"/>
          </a:p>
        </p:txBody>
      </p:sp>
      <p:pic>
        <p:nvPicPr>
          <p:cNvPr id="5" name="Рисунок 4" descr="C:\Users\taranec\Desktop\КИНИВ - 13 05 2013\Уч корпус.jpg"/>
          <p:cNvPicPr/>
          <p:nvPr/>
        </p:nvPicPr>
        <p:blipFill>
          <a:blip r:embed="rId4" cstate="print"/>
          <a:srcRect t="7542" b="19328"/>
          <a:stretch>
            <a:fillRect/>
          </a:stretch>
        </p:blipFill>
        <p:spPr bwMode="auto">
          <a:xfrm>
            <a:off x="3563888" y="865629"/>
            <a:ext cx="5387975" cy="2779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D:\WORK\Агитация\фото\СВВАУЛ сегодня\Фото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3025190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:\WORK\Агитация\фото\СВВАУЛ сегодня\Фото 0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2132856"/>
            <a:ext cx="2952328" cy="1967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D:\WORK\Агитация\фото\ФОТО СВВАУЛ 2015\Полёты\Фото 05-3 102-1 перевернут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725144"/>
            <a:ext cx="2807804" cy="1871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F5B19442-FCB1-454D-9D03-78B3686A679E}" type="slidenum">
              <a:rPr lang="ru-RU" sz="1600" smtClean="0"/>
              <a:pPr/>
              <a:t>25</a:t>
            </a:fld>
            <a:endParaRPr lang="ru-RU" sz="1600" dirty="0"/>
          </a:p>
        </p:txBody>
      </p:sp>
      <p:pic>
        <p:nvPicPr>
          <p:cNvPr id="47106" name="Picture 2" descr="D:\WORK\Агитация\фото\Фото курсантов\20150123_0902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5457" y="836712"/>
            <a:ext cx="3671039" cy="206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9" name="Picture 5" descr="D:\WORK\Агитация\фото\Фото курсантов\20150204_1044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653136"/>
            <a:ext cx="3419872" cy="1923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259632" y="188640"/>
            <a:ext cx="583264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ФИЛИАЛ СЕГОДНЯ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5123" name="Picture 3" descr="D:\WORK\Агитация\фото\ФОТО СВВАУЛ 2015\Культурно - досуг работа\Фото 03 2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7763" y="1196752"/>
            <a:ext cx="2916325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D:\WORK\Агитация\фото\ФОТО СВВАУЛ 2015\Спорт\фото спорт 0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3212657"/>
            <a:ext cx="2255827" cy="3384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D:\WORK\Агитация\фото\ФОТО СВВАУЛ 2015\Спорт\Фото 0001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052280"/>
            <a:ext cx="2303910" cy="3456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D:\WORK\Агитация\фото\ФОТО СВВАУЛ 2015\Спорт\Фото 14 24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83868" y="2996952"/>
            <a:ext cx="2700300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z="1600" smtClean="0"/>
              <a:pPr/>
              <a:t>26</a:t>
            </a:fld>
            <a:endParaRPr lang="ru-RU" sz="1600" dirty="0"/>
          </a:p>
        </p:txBody>
      </p:sp>
      <p:pic>
        <p:nvPicPr>
          <p:cNvPr id="47108" name="Picture 4" descr="D:\WORK\Агитация\фото\Фото курсантов\20150123_094416.jpg"/>
          <p:cNvPicPr>
            <a:picLocks noChangeAspect="1" noChangeArrowheads="1"/>
          </p:cNvPicPr>
          <p:nvPr/>
        </p:nvPicPr>
        <p:blipFill>
          <a:blip r:embed="rId2" cstate="print"/>
          <a:srcRect l="10988" t="6511" r="12094" b="5583"/>
          <a:stretch>
            <a:fillRect/>
          </a:stretch>
        </p:blipFill>
        <p:spPr bwMode="auto">
          <a:xfrm>
            <a:off x="323528" y="836712"/>
            <a:ext cx="4368485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907704" y="116632"/>
            <a:ext cx="583264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ФИЛИАЛ СЕГОДНЯ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6147" name="Picture 3" descr="D:\WORK\Агитация\фото\ФОТО СВВАУЛ 2015\Спецфак\Фото 19 04 2013 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97019"/>
            <a:ext cx="4247964" cy="2831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D:\WORK\Агитация\фото\ФОТО СВВАУЛ 2015\Спецфак\Фото 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052" y="908720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D:\WORK\Агитация\фото\ФОТО СВВАУЛ 2015\Спецфак\Фото 0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17032"/>
            <a:ext cx="4067944" cy="2711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ТРЕНАЖЕРНАЯ  БАЗА  ФИЛИАЛА</a:t>
            </a:r>
            <a:endParaRPr lang="ru-RU" sz="22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z="1600" smtClean="0"/>
              <a:pPr/>
              <a:t>27</a:t>
            </a:fld>
            <a:endParaRPr lang="ru-RU" sz="1600" dirty="0"/>
          </a:p>
        </p:txBody>
      </p:sp>
      <p:pic>
        <p:nvPicPr>
          <p:cNvPr id="5" name="Picture 9" descr="Фото 119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36712"/>
            <a:ext cx="2952328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Фото 0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3967"/>
            <a:ext cx="2797989" cy="2089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22"/>
          <p:cNvPicPr/>
          <p:nvPr/>
        </p:nvPicPr>
        <p:blipFill>
          <a:blip r:embed="rId4" cstate="print"/>
          <a:srcRect l="6075" t="9257" r="6853"/>
          <a:stretch>
            <a:fillRect/>
          </a:stretch>
        </p:blipFill>
        <p:spPr bwMode="auto">
          <a:xfrm>
            <a:off x="179512" y="3903687"/>
            <a:ext cx="2880320" cy="2189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020703"/>
            <a:ext cx="2880320" cy="2216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taranec\Desktop\Тренажёр\Фото 9.05 2013 08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556792"/>
            <a:ext cx="2880320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Тренажер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4725144"/>
            <a:ext cx="295232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D:\WORK\Агитация\фото\Фото для ППО\фото 1 16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2803404"/>
            <a:ext cx="2952328" cy="1921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" y="44624"/>
            <a:ext cx="8507288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ЛЕТНАЯ ПОДГОТОВКА (ПРАКТИКА) КУРСАНТОВ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z="1600" smtClean="0"/>
              <a:pPr/>
              <a:t>28</a:t>
            </a:fld>
            <a:endParaRPr lang="ru-RU" sz="1600" dirty="0"/>
          </a:p>
        </p:txBody>
      </p:sp>
      <p:pic>
        <p:nvPicPr>
          <p:cNvPr id="5" name="Содержимое 4" descr="Фото 05-3 071-1.jpg"/>
          <p:cNvPicPr>
            <a:picLocks noGrp="1"/>
          </p:cNvPicPr>
          <p:nvPr>
            <p:ph idx="1"/>
          </p:nvPr>
        </p:nvPicPr>
        <p:blipFill>
          <a:blip r:embed="rId2" cstate="print"/>
          <a:srcRect b="4752"/>
          <a:stretch>
            <a:fillRect/>
          </a:stretch>
        </p:blipFill>
        <p:spPr>
          <a:xfrm>
            <a:off x="323528" y="908720"/>
            <a:ext cx="388843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D:\WORK\Агитация\фото\ФОТО СВВАУЛ 2015\Полёты\Фото 19 04 2013 084.jpg"/>
          <p:cNvPicPr>
            <a:picLocks noChangeAspect="1" noChangeArrowheads="1"/>
          </p:cNvPicPr>
          <p:nvPr/>
        </p:nvPicPr>
        <p:blipFill>
          <a:blip r:embed="rId3" cstate="print"/>
          <a:srcRect l="11383" t="17075" r="4054" b="9746"/>
          <a:stretch>
            <a:fillRect/>
          </a:stretch>
        </p:blipFill>
        <p:spPr bwMode="auto">
          <a:xfrm>
            <a:off x="4576801" y="3861048"/>
            <a:ext cx="4243671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Z:\Балабекян\УМБ Базы\Фото УАвБ Сокол\Классы\IMG_44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97019"/>
            <a:ext cx="4176464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D:\WORK\Агитация\фото\ФОТО СВВАУЛ 2015\Полёты\Фото 05-3 131.jpg"/>
          <p:cNvPicPr>
            <a:picLocks noChangeAspect="1" noChangeArrowheads="1"/>
          </p:cNvPicPr>
          <p:nvPr/>
        </p:nvPicPr>
        <p:blipFill>
          <a:blip r:embed="rId5" cstate="print"/>
          <a:srcRect l="4265" t="8511" r="13465" b="12766"/>
          <a:stretch>
            <a:fillRect/>
          </a:stretch>
        </p:blipFill>
        <p:spPr bwMode="auto">
          <a:xfrm>
            <a:off x="4305376" y="908720"/>
            <a:ext cx="451509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УЧЕБНАЯ АВИАЦИОННАЯ БАЗА Г. СЫЗРАНЬ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/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z="1600" smtClean="0"/>
              <a:pPr/>
              <a:t>29</a:t>
            </a:fld>
            <a:endParaRPr lang="ru-RU" sz="1600" dirty="0"/>
          </a:p>
        </p:txBody>
      </p:sp>
      <p:pic>
        <p:nvPicPr>
          <p:cNvPr id="7" name="Picture 10" descr="DSC_008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501008"/>
            <a:ext cx="4392488" cy="2952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D:\WORK\Агитация\фото\ФОТО СВВАУЛ 2015\Полёты\Фото 19 04 2013 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692696"/>
            <a:ext cx="4320481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Z:\Балабекян\УМБ Базы\Фото УАвБ Сызрань\полеты\5.jpg"/>
          <p:cNvPicPr>
            <a:picLocks noChangeAspect="1" noChangeArrowheads="1"/>
          </p:cNvPicPr>
          <p:nvPr/>
        </p:nvPicPr>
        <p:blipFill>
          <a:blip r:embed="rId4" cstate="print"/>
          <a:srcRect t="12195"/>
          <a:stretch>
            <a:fillRect/>
          </a:stretch>
        </p:blipFill>
        <p:spPr bwMode="auto">
          <a:xfrm>
            <a:off x="4628007" y="692696"/>
            <a:ext cx="4264473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D:\WORK\Агитация\фото\ФОТО СВВАУЛ 2015\Полёты\Фото 05-3 0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51519" y="3645025"/>
            <a:ext cx="4212469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ИСТОРИЯ СЫЗРАНСКОГО ВВАУЛ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z="1600" smtClean="0"/>
              <a:pPr/>
              <a:t>3</a:t>
            </a:fld>
            <a:endParaRPr lang="ru-RU" sz="1600" dirty="0"/>
          </a:p>
        </p:txBody>
      </p:sp>
      <p:pic>
        <p:nvPicPr>
          <p:cNvPr id="5" name="Picture 7" descr="C:\Documents and Settings\Олег\Рабочий стол\Планеры ВОВ\Изображение 00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488832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УЧЕБНАЯ АВИАЦИОННАЯ БАЗА Г. СЫЗРАНЬ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/>
            </a:r>
            <a:b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F5B19442-FCB1-454D-9D03-78B3686A679E}" type="slidenum">
              <a:rPr lang="ru-RU" sz="1600" smtClean="0"/>
              <a:pPr/>
              <a:t>30</a:t>
            </a:fld>
            <a:endParaRPr lang="ru-RU" sz="1600" dirty="0"/>
          </a:p>
        </p:txBody>
      </p:sp>
      <p:pic>
        <p:nvPicPr>
          <p:cNvPr id="10" name="Picture 6" descr="D:\WORK\Агитация\фото\ФОТО СВВАУЛ 2015\Полёты\Фото 05-3 102-1 перевернут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741035"/>
            <a:ext cx="4176464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D:\WORK\Агитация\фото\ФОТО СВВАУЛ 2015\Полёты\вертолет зеркаль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608510" y="836712"/>
            <a:ext cx="421246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 descr="D:\WORK\Агитация\фото\СВВАУЛ сегодня\Фото 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717032"/>
            <a:ext cx="421365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D:\WORK\Агитация\фото\ФОТО СВВАУЛ 2015\Полёты\в кабине зеркально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23526" y="764704"/>
            <a:ext cx="4320479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690" y="0"/>
            <a:ext cx="9114310" cy="1121761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prstMaterial="softEdge">
            <a:bevelT/>
            <a:bevelB prst="relaxedInset"/>
          </a:sp3d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79512" y="5445224"/>
            <a:ext cx="8784976" cy="1224136"/>
          </a:xfrm>
        </p:spPr>
        <p:txBody>
          <a:bodyPr>
            <a:normAutofit fontScale="92500" lnSpcReduction="20000"/>
          </a:bodyPr>
          <a:lstStyle/>
          <a:p>
            <a:endParaRPr lang="ru-RU" sz="17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Единственное военное учебное заведение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 подготовке летчиков-инженеров для Вооруженных Сил и других силовых структур Российской Федерации</a:t>
            </a:r>
            <a:endParaRPr lang="ru-RU" sz="2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D:\WORK\Агитация\фото\ВЕРТОЛЕТЫ\Mi-28-0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96752"/>
            <a:ext cx="2952328" cy="2128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:\WORK\Агитация\фото\ФОТО СВВАУЛ 2015\Занятия\Фото 17 0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965767"/>
            <a:ext cx="2952328" cy="1959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:\WORK\Агитация\фото\ФОТО СВВАУЛ 2015\Присяга\Фото 08-30 37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308086"/>
            <a:ext cx="2808312" cy="1904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Documents and Settings\balabekjan\Рабочий стол\Фото для ППО\фото 147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3212976"/>
            <a:ext cx="295232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07" name="Picture 3" descr="D:\WORK\Агитация\фото\ФОТО СВВАУЛ 2015\Спорт\DSC_155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96" y="3573017"/>
            <a:ext cx="2917146" cy="1944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08" name="Picture 4" descr="D:\WORK\Агитация\фото\ФОТО СВВАУЛ 2015\Полёты\в кабине зеркальное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1" y="3573016"/>
            <a:ext cx="2808313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971600" y="292586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Филиал ВУНЦ ВВС «ВВА» в г. Сызрани </a:t>
            </a: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fld id="{F5B19442-FCB1-454D-9D03-78B3686A679E}" type="slidenum">
              <a:rPr lang="ru-RU" sz="1600" smtClean="0"/>
              <a:pPr/>
              <a:t>31</a:t>
            </a:fld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124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ИСТОРИЯ СЫЗРАНСКОГО ВВАУЛ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58880" y="6356352"/>
            <a:ext cx="2133600" cy="365125"/>
          </a:xfrm>
        </p:spPr>
        <p:txBody>
          <a:bodyPr/>
          <a:lstStyle/>
          <a:p>
            <a:fld id="{F5B19442-FCB1-454D-9D03-78B3686A679E}" type="slidenum">
              <a:rPr lang="ru-RU" sz="1600" smtClean="0"/>
              <a:pPr/>
              <a:t>4</a:t>
            </a:fld>
            <a:endParaRPr lang="ru-RU" sz="1600" dirty="0"/>
          </a:p>
        </p:txBody>
      </p:sp>
      <p:pic>
        <p:nvPicPr>
          <p:cNvPr id="7" name="Picture 4" descr="C:\Documents and Settings\Олег\Рабочий стол\Рисунок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7840892" cy="5603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ИСТОРИЯ СЫЗРАНСКОГО ВВАУЛ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86872" y="6356352"/>
            <a:ext cx="2133600" cy="365125"/>
          </a:xfrm>
        </p:spPr>
        <p:txBody>
          <a:bodyPr/>
          <a:lstStyle/>
          <a:p>
            <a:fld id="{F5B19442-FCB1-454D-9D03-78B3686A679E}" type="slidenum">
              <a:rPr lang="ru-RU" sz="1600" smtClean="0"/>
              <a:pPr/>
              <a:t>5</a:t>
            </a:fld>
            <a:endParaRPr lang="ru-RU" sz="1600" dirty="0"/>
          </a:p>
        </p:txBody>
      </p:sp>
      <p:pic>
        <p:nvPicPr>
          <p:cNvPr id="8" name="Picture 5" descr="G:\Презентация к70 летию СВВАУЛ\Ф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541" y="908720"/>
            <a:ext cx="7760883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892480" cy="1143000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Интернациональная помощь Республике Афганистан</a:t>
            </a:r>
            <a:endParaRPr lang="ru-RU" sz="2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628800"/>
            <a:ext cx="820891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solidFill>
                  <a:schemeClr val="tx2"/>
                </a:solidFill>
              </a:rPr>
              <a:t>	Серьёзным </a:t>
            </a:r>
            <a:r>
              <a:rPr lang="ru-RU" sz="3200" dirty="0">
                <a:solidFill>
                  <a:schemeClr val="tx2"/>
                </a:solidFill>
              </a:rPr>
              <a:t>испытанием для выпускников училища в период с 1979 по 1989 год стал Афганистан. В сложных условиях высокогорья и пустынь выполняли свой воинский и интернациональный долг сотни выпускников СВВАУЛ. 12 офицеров — выпускников СВВАУЛ стали Героями Советского Союза.</a:t>
            </a:r>
          </a:p>
        </p:txBody>
      </p:sp>
    </p:spTree>
    <p:extLst>
      <p:ext uri="{BB962C8B-B14F-4D97-AF65-F5344CB8AC3E}">
        <p14:creationId xmlns:p14="http://schemas.microsoft.com/office/powerpoint/2010/main" val="3670123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8" y="188640"/>
            <a:ext cx="8892480" cy="70609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Интернациональная помощь Республике Афганистан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z="1600" smtClean="0"/>
              <a:pPr/>
              <a:t>7</a:t>
            </a:fld>
            <a:endParaRPr lang="ru-RU" sz="1600" dirty="0"/>
          </a:p>
        </p:txBody>
      </p:sp>
      <p:pic>
        <p:nvPicPr>
          <p:cNvPr id="6" name="Picture 8" descr="D:\ПАТРИОТ\чЕЧНЯ\Чеч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80120"/>
            <a:ext cx="7704856" cy="544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z="1600" smtClean="0"/>
              <a:pPr/>
              <a:t>8</a:t>
            </a:fld>
            <a:endParaRPr lang="ru-RU" sz="1600" dirty="0"/>
          </a:p>
        </p:txBody>
      </p:sp>
      <p:pic>
        <p:nvPicPr>
          <p:cNvPr id="10" name="Picture 5" descr="D:\ПАТРИОТ\чЕЧНЯ\Ч1.jpg"/>
          <p:cNvPicPr>
            <a:picLocks noGrp="1"/>
          </p:cNvPicPr>
          <p:nvPr>
            <p:ph idx="1"/>
          </p:nvPr>
        </p:nvPicPr>
        <p:blipFill>
          <a:blip r:embed="rId2" cstate="print"/>
          <a:srcRect l="2865"/>
          <a:stretch>
            <a:fillRect/>
          </a:stretch>
        </p:blipFill>
        <p:spPr bwMode="auto">
          <a:xfrm>
            <a:off x="1008112" y="980728"/>
            <a:ext cx="6948264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72008" y="188640"/>
            <a:ext cx="889248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Интернациональная помощь Республике Афганистан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9442-FCB1-454D-9D03-78B3686A679E}" type="slidenum">
              <a:rPr lang="ru-RU" sz="1600" smtClean="0"/>
              <a:pPr/>
              <a:t>9</a:t>
            </a:fld>
            <a:endParaRPr lang="ru-RU" sz="1600" dirty="0"/>
          </a:p>
        </p:txBody>
      </p:sp>
      <p:pic>
        <p:nvPicPr>
          <p:cNvPr id="11" name="Picture 4" descr="D:\ПАТРИОТ\чЕЧНЯ\Фото 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7416824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72008" y="188640"/>
            <a:ext cx="889248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Интернациональная помощь Республике Афганистан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_голуб_радиал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_голуб_радиал" id="{A6116953-9F31-4E14-8E05-7D0019C97A6E}" vid="{42DBAF26-FF19-416B-ADF5-55F50D398D7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7214</TotalTime>
  <Words>436</Words>
  <Application>Microsoft Office PowerPoint</Application>
  <PresentationFormat>Экран (4:3)</PresentationFormat>
  <Paragraphs>90</Paragraphs>
  <Slides>31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Тема_голуб_радиал</vt:lpstr>
      <vt:lpstr>Презентация PowerPoint</vt:lpstr>
      <vt:lpstr>Презентация PowerPoint</vt:lpstr>
      <vt:lpstr>ИСТОРИЯ СЫЗРАНСКОГО ВВАУЛ</vt:lpstr>
      <vt:lpstr>ИСТОРИЯ СЫЗРАНСКОГО ВВАУЛ</vt:lpstr>
      <vt:lpstr>ИСТОРИЯ СЫЗРАНСКОГО ВВАУЛ</vt:lpstr>
      <vt:lpstr>Интернациональная помощь Республике Афганистан</vt:lpstr>
      <vt:lpstr>Интернациональная помощь Республике Афганистан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Интернациональная помощь Республике Афганистан</vt:lpstr>
      <vt:lpstr>Авария на Чернобыльской АС</vt:lpstr>
      <vt:lpstr>Авария на Чернобыльской АС</vt:lpstr>
      <vt:lpstr>Авария на Чернобыльской АС</vt:lpstr>
      <vt:lpstr>СЕВЕРНЫЙ КАВКАЗ</vt:lpstr>
      <vt:lpstr>За 78 лет в Сызранском училище  подготовлено 19857 летчиков, 50 из них  Герои Советского Союза и России,   2- Герои Социалистического Труда</vt:lpstr>
      <vt:lpstr>Герой России  полковник Рафагять Хабибуллин</vt:lpstr>
      <vt:lpstr>МАСТЕРА ВЕРТОЛЁТНОГО СПОРТА</vt:lpstr>
      <vt:lpstr>МАСТЕРА ВЕРТОЛЁТНОГО СПОРТА</vt:lpstr>
      <vt:lpstr>ВРУЧЕНИЕ БОЕВОГО (ГЕОРГИЕВСКОГО) ЗНАМЕНИ</vt:lpstr>
      <vt:lpstr>ВРУЧЕНИЕ БОЕВОГО (ГЕОРГИЕВСКОГО) ЗНАМЕНИ</vt:lpstr>
      <vt:lpstr> ВЫПУСКНИКИ СЫЗРАНСКОГО ЛЕТНОГО </vt:lpstr>
      <vt:lpstr>ФИЛИАЛ СЕГОДНЯ</vt:lpstr>
      <vt:lpstr>Презентация PowerPoint</vt:lpstr>
      <vt:lpstr>Презентация PowerPoint</vt:lpstr>
      <vt:lpstr>ТРЕНАЖЕРНАЯ  БАЗА  ФИЛИАЛА</vt:lpstr>
      <vt:lpstr>ЛЕТНАЯ ПОДГОТОВКА (ПРАКТИКА) КУРСАНТОВ</vt:lpstr>
      <vt:lpstr>УЧЕБНАЯ АВИАЦИОННАЯ БАЗА Г. СЫЗРАНЬ </vt:lpstr>
      <vt:lpstr>УЧЕБНАЯ АВИАЦИОННАЯ БАЗА Г. СЫЗРАНЬ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ВЫСТУПЛЕНИЕ   Начальника филиала военного учебно-научного центра Военно-воздушных сил «Военно-воздушной академии  имени профессора Н.Е. Жуковского и Ю.А. Гагарина полковника Асанова А.А.</dc:title>
  <dc:creator>филиал</dc:creator>
  <cp:lastModifiedBy>user</cp:lastModifiedBy>
  <cp:revision>1154</cp:revision>
  <dcterms:created xsi:type="dcterms:W3CDTF">2014-11-26T14:08:33Z</dcterms:created>
  <dcterms:modified xsi:type="dcterms:W3CDTF">2021-08-06T07:04:07Z</dcterms:modified>
</cp:coreProperties>
</file>