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6" r:id="rId13"/>
    <p:sldId id="271" r:id="rId14"/>
    <p:sldId id="275" r:id="rId15"/>
    <p:sldId id="270" r:id="rId16"/>
    <p:sldId id="272" r:id="rId17"/>
    <p:sldId id="273" r:id="rId18"/>
    <p:sldId id="279" r:id="rId19"/>
    <p:sldId id="280" r:id="rId20"/>
    <p:sldId id="281" r:id="rId21"/>
    <p:sldId id="284" r:id="rId22"/>
    <p:sldId id="282" r:id="rId23"/>
    <p:sldId id="286" r:id="rId24"/>
    <p:sldId id="285" r:id="rId25"/>
    <p:sldId id="287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E60000"/>
    <a:srgbClr val="2D52B9"/>
    <a:srgbClr val="006666"/>
    <a:srgbClr val="990000"/>
    <a:srgbClr val="CC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711C-98A1-4BA1-9E58-CDCB2E4278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672F-2E64-405F-892D-6BC1BEAE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ematom.com/392828-shodka-demotivatorschikov-kogda-to-vygliadela-primerno-tak.html" TargetMode="External"/><Relationship Id="rId13" Type="http://schemas.openxmlformats.org/officeDocument/2006/relationships/hyperlink" Target="http://nik191-1.ucoz.ru/publ/novosti_dnja/ehtot_den_v_istorii/neizvestnaja_otechestvennaja_1914_1918/5-1-0-667" TargetMode="External"/><Relationship Id="rId18" Type="http://schemas.openxmlformats.org/officeDocument/2006/relationships/hyperlink" Target="http://www.pravmir.ru/lish-15-rossiyan-polozhitelno-vosprinimayut-revolyuciyu-svidetelstvuet-opros/" TargetMode="External"/><Relationship Id="rId26" Type="http://schemas.openxmlformats.org/officeDocument/2006/relationships/hyperlink" Target="http://www.kpu.org.ua/gallery/pict061_ru.htm" TargetMode="External"/><Relationship Id="rId3" Type="http://schemas.openxmlformats.org/officeDocument/2006/relationships/hyperlink" Target="http://maxpark.com/community/12/content/1431984" TargetMode="External"/><Relationship Id="rId21" Type="http://schemas.openxmlformats.org/officeDocument/2006/relationships/hyperlink" Target="http://www.centrmag.ru/book2800076.html" TargetMode="External"/><Relationship Id="rId34" Type="http://schemas.openxmlformats.org/officeDocument/2006/relationships/hyperlink" Target="http://cccp-kpss.narod.ru/tinform/tinform10-09-06-10.htm" TargetMode="External"/><Relationship Id="rId7" Type="http://schemas.openxmlformats.org/officeDocument/2006/relationships/hyperlink" Target="http://history.sgu.ru/time/?century=20&amp;eid=179&amp;fPage" TargetMode="External"/><Relationship Id="rId12" Type="http://schemas.openxmlformats.org/officeDocument/2006/relationships/hyperlink" Target="http://www.beriki.ru/2009/04/18/pervyi-mirovoi" TargetMode="External"/><Relationship Id="rId17" Type="http://schemas.openxmlformats.org/officeDocument/2006/relationships/hyperlink" Target="http://lemur59.ru/node/236" TargetMode="External"/><Relationship Id="rId25" Type="http://schemas.openxmlformats.org/officeDocument/2006/relationships/hyperlink" Target="http://stadyspanish.ru.com/oktyabrskaya-revolyutsiya-1917-g-osnovnie-sobitiya-posledstviya.html" TargetMode="External"/><Relationship Id="rId33" Type="http://schemas.openxmlformats.org/officeDocument/2006/relationships/hyperlink" Target="http://www.childrenpedia.org/12/page305.html" TargetMode="External"/><Relationship Id="rId2" Type="http://schemas.openxmlformats.org/officeDocument/2006/relationships/hyperlink" Target="http://www.vashsad.ua/gallery/wallpapers/item/37039/" TargetMode="External"/><Relationship Id="rId16" Type="http://schemas.openxmlformats.org/officeDocument/2006/relationships/hyperlink" Target="http://www.1zoom.ru/&#1056;&#1072;&#1079;&#1085;&#1086;&#1077;/&#1086;&#1073;&#1086;&#1080;/226277/z261.5/" TargetMode="External"/><Relationship Id="rId20" Type="http://schemas.openxmlformats.org/officeDocument/2006/relationships/hyperlink" Target="http://v-suhovey.narod.ru/62/albums/7_nov/70-e/slides/71seryshev1.html" TargetMode="External"/><Relationship Id="rId29" Type="http://schemas.openxmlformats.org/officeDocument/2006/relationships/hyperlink" Target="http://oldporuchik.livejournal.com/2884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.lb.ua/news/2011/03/10/87412_samoderzhavie_i_hleb_nu_vot_isto.html" TargetMode="External"/><Relationship Id="rId11" Type="http://schemas.openxmlformats.org/officeDocument/2006/relationships/hyperlink" Target="http://my.mail.ru/community/cccp./56AE83754B53DBB0.html" TargetMode="External"/><Relationship Id="rId24" Type="http://schemas.openxmlformats.org/officeDocument/2006/relationships/hyperlink" Target="http://www.stihi.ru/2011/07/11/2546" TargetMode="External"/><Relationship Id="rId32" Type="http://schemas.openxmlformats.org/officeDocument/2006/relationships/hyperlink" Target="http://www.m-battle.ru/warfare.php?part=2&amp;author=67&amp;page=1" TargetMode="External"/><Relationship Id="rId5" Type="http://schemas.openxmlformats.org/officeDocument/2006/relationships/hyperlink" Target="http://muzzone.yuga.ru/news/show/?newsid=244647" TargetMode="External"/><Relationship Id="rId15" Type="http://schemas.openxmlformats.org/officeDocument/2006/relationships/hyperlink" Target="http://nnm.ru/blogs/hunter-666/foto-otkrytki_germaniya_v_pervoy_mirovoy_voyne/" TargetMode="External"/><Relationship Id="rId23" Type="http://schemas.openxmlformats.org/officeDocument/2006/relationships/hyperlink" Target="http://pearl.7bb.ru/viewtopic.php?id=20&amp;p=35" TargetMode="External"/><Relationship Id="rId28" Type="http://schemas.openxmlformats.org/officeDocument/2006/relationships/hyperlink" Target="http://nabat.org.ua/2010/92-20-302-08-09a.php" TargetMode="External"/><Relationship Id="rId10" Type="http://schemas.openxmlformats.org/officeDocument/2006/relationships/hyperlink" Target="http://tranziter.ru/konstantin-yuon-sovetskijj-period.html" TargetMode="External"/><Relationship Id="rId19" Type="http://schemas.openxmlformats.org/officeDocument/2006/relationships/hyperlink" Target="http://www.childrenpedia.org/9/page033.html" TargetMode="External"/><Relationship Id="rId31" Type="http://schemas.openxmlformats.org/officeDocument/2006/relationships/hyperlink" Target="http://www.rusedu.info/CMpro-p-p-32-all.html" TargetMode="External"/><Relationship Id="rId4" Type="http://schemas.openxmlformats.org/officeDocument/2006/relationships/hyperlink" Target="http://www.rusempire.ru/component/option,com_true/Itemid,427/catid,10/func,detail/id,198/" TargetMode="External"/><Relationship Id="rId9" Type="http://schemas.openxmlformats.org/officeDocument/2006/relationships/hyperlink" Target="http://www.oldgazette.ru/pedia/lenin/240.html" TargetMode="External"/><Relationship Id="rId14" Type="http://schemas.openxmlformats.org/officeDocument/2006/relationships/hyperlink" Target="http://www.novonikolaevsk.com/index.php?p=3" TargetMode="External"/><Relationship Id="rId22" Type="http://schemas.openxmlformats.org/officeDocument/2006/relationships/hyperlink" Target="http://www.museum.ru/alb/image.asp?60025" TargetMode="External"/><Relationship Id="rId27" Type="http://schemas.openxmlformats.org/officeDocument/2006/relationships/hyperlink" Target="http://istorik.ucoz.com/load/otechestvennaja_istorija/illjustrativnyj_material/19-2-2" TargetMode="External"/><Relationship Id="rId30" Type="http://schemas.openxmlformats.org/officeDocument/2006/relationships/hyperlink" Target="http://sawwa-spb.livejournal.com/170390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60648"/>
            <a:ext cx="4824536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В 1914 году началась </a:t>
            </a:r>
            <a:r>
              <a:rPr lang="ru-RU" b="1" u="sng" dirty="0" smtClean="0">
                <a:solidFill>
                  <a:srgbClr val="C00000"/>
                </a:solidFill>
              </a:rPr>
              <a:t>Первая мировая война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Война началась из-за того, что столкнулись интересы Великобритании и Германии. Германии нужны были земли, где она могла бы добывать сырьё для своих заводов и фабрик. Весь мир в те времена уже был поделён между крупнейшими державами, поэтому Германия решила применить силу.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Содержимое 12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3573016"/>
            <a:ext cx="4212000" cy="2982127"/>
          </a:xfrm>
          <a:effectLst>
            <a:softEdge rad="127000"/>
          </a:effectLst>
        </p:spPr>
      </p:pic>
      <p:pic>
        <p:nvPicPr>
          <p:cNvPr id="14" name="Рисунок 13" descr="18.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2656"/>
            <a:ext cx="4212000" cy="304120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7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7" y="260648"/>
            <a:ext cx="4073148" cy="46800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941168"/>
            <a:ext cx="8712968" cy="17281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Первую мировую войну оказались вовлечены многие государства мира, в том числе и Россия.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1 августа 1914 года Германия объявила войну России.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99990" y="260648"/>
            <a:ext cx="3849252" cy="468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3491880" y="1052736"/>
            <a:ext cx="554461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1915 году Россия терпит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военные неудачи.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Деревня осталась без работников.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городах начались перебои 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продовольствием.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стало хватать топлива для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обогрева жилищ.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стране происходили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беспоряд-ки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выступления протеста.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слои населения были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недовольны властью.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2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Царская семья потеряла свой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2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авторитет.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Последствия войны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FD0A289BF579-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240360" cy="50601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811505" cy="5400600"/>
          </a:xfrm>
        </p:spPr>
      </p:pic>
      <p:sp>
        <p:nvSpPr>
          <p:cNvPr id="12" name="TextBox 11"/>
          <p:cNvSpPr txBox="1"/>
          <p:nvPr/>
        </p:nvSpPr>
        <p:spPr>
          <a:xfrm>
            <a:off x="1547664" y="5085184"/>
            <a:ext cx="2326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sz="8000" b="1" i="1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556792"/>
            <a:ext cx="2076561" cy="2736304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340768"/>
            <a:ext cx="540060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Прочитайте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текст</a:t>
            </a: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«1917 год»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endParaRPr lang="ru-RU" sz="2800" dirty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на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с.130-131 </a:t>
            </a: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учебника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endParaRPr lang="ru-RU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Какие события произошли в Петрограде в 1917 году?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764704"/>
            <a:ext cx="4478695" cy="540060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536504" cy="55774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феврале 1917 года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стране стали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происходить беспорядки.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Начались перебои с продажей хлеба, рабочие вышли на улицы, на сторону народа перешли войска.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Люди во всех бедах винили генералов, министров и самого царя.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5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29885" y="188640"/>
            <a:ext cx="5590587" cy="3960000"/>
          </a:xfrm>
          <a:effectLst>
            <a:softEdge rad="127000"/>
          </a:effectLst>
        </p:spPr>
      </p:pic>
      <p:pic>
        <p:nvPicPr>
          <p:cNvPr id="6" name="Рисунок 5" descr="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94" y="189080"/>
            <a:ext cx="2560346" cy="396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4149080"/>
            <a:ext cx="925252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Николай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вынужден был </a:t>
            </a:r>
            <a:r>
              <a:rPr lang="ru-RU" b="1" dirty="0" smtClean="0">
                <a:solidFill>
                  <a:srgbClr val="C00000"/>
                </a:solidFill>
              </a:rPr>
              <a:t>отречься от престола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Власть перешла к </a:t>
            </a:r>
            <a:r>
              <a:rPr lang="ru-RU" b="1" dirty="0" smtClean="0">
                <a:solidFill>
                  <a:srgbClr val="C00000"/>
                </a:solidFill>
              </a:rPr>
              <a:t>Временному правительству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 произошла </a:t>
            </a:r>
            <a:r>
              <a:rPr lang="ru-RU" b="1" dirty="0" smtClean="0">
                <a:solidFill>
                  <a:srgbClr val="C00000"/>
                </a:solidFill>
              </a:rPr>
              <a:t>Февральская революция. </a:t>
            </a:r>
            <a:r>
              <a:rPr lang="ru-RU" dirty="0" smtClean="0"/>
              <a:t>Николай </a:t>
            </a:r>
            <a:r>
              <a:rPr lang="en-US" dirty="0" smtClean="0"/>
              <a:t>II</a:t>
            </a:r>
            <a:r>
              <a:rPr lang="ru-RU" dirty="0" smtClean="0"/>
              <a:t> решил уехать в Англию к родственникам: многие цари, короли, императоры Европы состояли в родстве друг с другом.  Временное правительство не разрешало царю с семьёй выехать за границу и распорядилось отправить их в Тобольск.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88640"/>
            <a:ext cx="5831856" cy="482453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912568"/>
            <a:ext cx="8507288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Участь царской семьи была решена. Царскую семью перевезли из Тобольска в Екатеринбург. В ночь на </a:t>
            </a:r>
            <a:r>
              <a:rPr lang="ru-RU" dirty="0" smtClean="0">
                <a:solidFill>
                  <a:srgbClr val="C00000"/>
                </a:solidFill>
              </a:rPr>
              <a:t>17 июля 1918 года бывший император и его семья были тайно расстреляны.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365104"/>
            <a:ext cx="864096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 многих местах люди сами брали дело управления в свои руки. </a:t>
            </a:r>
            <a:r>
              <a:rPr lang="ru-RU" dirty="0" smtClean="0">
                <a:solidFill>
                  <a:srgbClr val="C00000"/>
                </a:solidFill>
              </a:rPr>
              <a:t>Стали создаваться Советы.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Советам доверяли больше, чем Временному правительству, так как в них входили депутаты от рабочих, крестьян и солдат.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Содержимое 7" descr="31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3579826" cy="4176464"/>
          </a:xfrm>
          <a:effectLst>
            <a:softEdge rad="127000"/>
          </a:effectLst>
        </p:spPr>
      </p:pic>
      <p:pic>
        <p:nvPicPr>
          <p:cNvPr id="10" name="Рисунок 9" descr="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261112"/>
            <a:ext cx="5155421" cy="417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432048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 жизнь не менялась к лучшему. В городах по-прежнему не хватало продовольствия, солдаты не хотели воевать.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Осенью 1917 года план захвата власти в стране разработала партия большевиков во главе с В.И.Лениным.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659998" cy="6192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Последний русский царь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340768"/>
            <a:ext cx="7446377" cy="5040560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3" y="188640"/>
            <a:ext cx="7188785" cy="4392488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80520"/>
            <a:ext cx="9144000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Большевики считали, что с восстания в Петрограде начнётся мировая революция, господство богатых во всём мире будет уничтожено, а для бедных настанет хорошая жизнь. </a:t>
            </a:r>
            <a:r>
              <a:rPr lang="ru-RU" b="1" dirty="0" smtClean="0">
                <a:solidFill>
                  <a:srgbClr val="C00000"/>
                </a:solidFill>
              </a:rPr>
              <a:t>25 октября 1917 года Петроград перешёл в руки большевиков.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5040560" cy="64635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5589240"/>
            <a:ext cx="238135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Ждут сигнала. </a:t>
            </a:r>
          </a:p>
          <a:p>
            <a:pPr algn="ctr"/>
            <a:r>
              <a:rPr lang="ru-RU" sz="2400" dirty="0" smtClean="0"/>
              <a:t>Перед штурмом.</a:t>
            </a:r>
            <a:endParaRPr lang="ru-RU" sz="2400" dirty="0"/>
          </a:p>
        </p:txBody>
      </p:sp>
      <p:pic>
        <p:nvPicPr>
          <p:cNvPr id="7" name="Содержимое 4" descr="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60648"/>
            <a:ext cx="8126278" cy="55446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1115616" y="5877272"/>
            <a:ext cx="7272808" cy="604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к штурму Зимнего дворца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33.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32656"/>
            <a:ext cx="7870148" cy="55446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627784" y="5930116"/>
            <a:ext cx="3792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Штурм Зимнего дворца</a:t>
            </a:r>
            <a:endParaRPr lang="ru-RU" sz="2800" dirty="0"/>
          </a:p>
        </p:txBody>
      </p:sp>
      <p:pic>
        <p:nvPicPr>
          <p:cNvPr id="11" name="Рисунок 10" descr="33.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88640"/>
            <a:ext cx="4517760" cy="561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3635896" y="6021288"/>
            <a:ext cx="21623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Зимний взят.</a:t>
            </a:r>
            <a:endParaRPr lang="ru-RU" sz="2800" dirty="0"/>
          </a:p>
        </p:txBody>
      </p:sp>
      <p:pic>
        <p:nvPicPr>
          <p:cNvPr id="14" name="Содержимое 12" descr="33.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32040" y="188640"/>
            <a:ext cx="3932300" cy="56166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3.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b="-4535"/>
          <a:stretch>
            <a:fillRect/>
          </a:stretch>
        </p:blipFill>
        <p:spPr>
          <a:xfrm>
            <a:off x="179512" y="188640"/>
            <a:ext cx="4482937" cy="334800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352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Арест Временного правительства.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artlib_gallery-43237-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3501008"/>
            <a:ext cx="4464496" cy="31794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88640"/>
            <a:ext cx="4788024" cy="698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Временное правительство оказалось окружённым в Зимнем дворце. Вскоре Зимний дворец был занят восставшими, а министров Временного правительства арестовали и отправили в Петропавловскую крепость.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В Петрограде, а затем и во всей стране установилась новая власть. </a:t>
            </a:r>
            <a:r>
              <a:rPr lang="ru-RU" dirty="0" smtClean="0">
                <a:solidFill>
                  <a:srgbClr val="C00000"/>
                </a:solidFill>
              </a:rPr>
              <a:t>К руководству страной пришла партия большевиков.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Гражданская война в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спмич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73106" y="1340768"/>
            <a:ext cx="7221907" cy="453650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98537" y="153120"/>
            <a:ext cx="6381775" cy="43560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365104"/>
            <a:ext cx="8964488" cy="23042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Вскоре в стране началась </a:t>
            </a:r>
            <a:r>
              <a:rPr lang="ru-RU" b="1" dirty="0" smtClean="0">
                <a:solidFill>
                  <a:srgbClr val="C00000"/>
                </a:solidFill>
              </a:rPr>
              <a:t>гражданская война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Граждане одной страны воевали друг с другом. Одни хотели вернуть прежние порядки (</a:t>
            </a:r>
            <a:r>
              <a:rPr lang="ru-RU" u="sng" dirty="0" smtClean="0">
                <a:solidFill>
                  <a:srgbClr val="C00000"/>
                </a:solidFill>
              </a:rPr>
              <a:t>белые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), а другие провозгласили своей целью создание новой России, государства, где не должно быть богатых (</a:t>
            </a:r>
            <a:r>
              <a:rPr lang="ru-RU" u="sng" dirty="0" smtClean="0">
                <a:solidFill>
                  <a:srgbClr val="C00000"/>
                </a:solidFill>
              </a:rPr>
              <a:t>красные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88640"/>
            <a:ext cx="4432119" cy="32400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788024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Война шла с переменным успехом. На помощь белым пришли иностранные государства. Они ввели на территорию России свои войска. Но этой помощи оказалось недостаточно.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Жестокая, кровопролитная </a:t>
            </a:r>
            <a:r>
              <a:rPr lang="ru-RU" dirty="0" smtClean="0">
                <a:solidFill>
                  <a:srgbClr val="C00000"/>
                </a:solidFill>
              </a:rPr>
              <a:t>война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оборвавшая многие жизни, </a:t>
            </a:r>
            <a:r>
              <a:rPr lang="ru-RU" dirty="0" smtClean="0">
                <a:solidFill>
                  <a:srgbClr val="C00000"/>
                </a:solidFill>
              </a:rPr>
              <a:t>закончилась победой Красной Армии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3429000"/>
            <a:ext cx="4520932" cy="324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5856" y="1484784"/>
            <a:ext cx="5760640" cy="475252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Что вы узнали о последнем русском царе?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Кто такие большевики?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Что такое Советы?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Какие события произошли в Петрограде  в октябре 1917 года?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FF"/>
                </a:solidFill>
                <a:latin typeface="Comic Sans MS" pitchFamily="66" charset="0"/>
              </a:rPr>
              <a:t>Что такое Гражданская война?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55679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http://www.vashsad.ua/gallery/wallpapers/item/37039/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http://maxpark.com/community/12/content/1431984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http://www.rusempire.ru/component/option,com_true/Itemid,427/catid,10/func,detail/id,198/#top_tg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http://muzzone.yuga.ru/news/show/?newsid=244647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http://m.lb.ua/news/2011/03/10/87412_samoderzhavie_i_hleb_nu_vot_isto.html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http://history.sgu.ru/time/?century=20&amp;eid=179&amp;fPage</a:t>
            </a:r>
            <a:r>
              <a:rPr lang="ru-RU" dirty="0" smtClean="0"/>
              <a:t>=</a:t>
            </a:r>
          </a:p>
          <a:p>
            <a:pPr lvl="0"/>
            <a:r>
              <a:rPr lang="ru-RU" u="sng" dirty="0" smtClean="0">
                <a:hlinkClick r:id="rId8"/>
              </a:rPr>
              <a:t>http://dematom.com/392828-shodka-demotivatorschikov-kogda-to-vygliadela-primerno-tak.html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http://www.oldgazette.ru/pedia/lenin/240.html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http://tranziter.ru/konstantin-yuon-sovetskijj-period.html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http://my.mail.ru/community/cccp./56AE83754B53DBB0.html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http://www.beriki.ru/2009/04/18/pervyi-mirovoi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http://nik191-1.ucoz.ru/publ/novosti_dnja/ehtot_den_v_istorii/neizvestnaja_otechestvennaja_1914_1918/5-1-0-667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http://www.novonikolaevsk.com/index.php?p=3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http://nnm.ru/blogs/hunter-666/foto-otkrytki_germaniya_v_pervoy_mirovoy_voyne/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http://www.1zoom.ru/Разное/обои/226277/z261.5/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http://lemur59.ru/node/236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http://www.pravmir.ru/lish-15-rossiyan-polozhitelno-vosprinimayut-revolyuciyu-svidetelstvuet-opros/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http://www.childrenpedia.org/9/page033.html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0"/>
              </a:rPr>
              <a:t>http://v-suhovey.narod.ru/62/albums/7_nov/70-e/slides/71seryshev1.html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1"/>
              </a:rPr>
              <a:t>http://www.centrmag.ru/book2800076.html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2"/>
              </a:rPr>
              <a:t>http://www.museum.ru/alb/image.asp?60025</a:t>
            </a:r>
            <a:endParaRPr lang="ru-RU" dirty="0" smtClean="0"/>
          </a:p>
          <a:p>
            <a:pPr lvl="0"/>
            <a:r>
              <a:rPr lang="ru-RU" u="sng" dirty="0" smtClean="0">
                <a:hlinkClick r:id="rId23"/>
              </a:rPr>
              <a:t>http://pearl.7bb.ru/viewtopic.php?id=20&amp;p=35</a:t>
            </a:r>
            <a:endParaRPr lang="ru-RU" dirty="0" smtClean="0"/>
          </a:p>
          <a:p>
            <a:pPr lvl="0"/>
            <a:r>
              <a:rPr lang="ru-RU" u="sng" dirty="0" smtClean="0">
                <a:hlinkClick r:id="rId24"/>
              </a:rPr>
              <a:t>http://www.stihi.ru/2011/07/11/2546</a:t>
            </a:r>
            <a:endParaRPr lang="ru-RU" dirty="0" smtClean="0"/>
          </a:p>
          <a:p>
            <a:pPr lvl="0"/>
            <a:r>
              <a:rPr lang="ru-RU" u="sng" dirty="0" smtClean="0">
                <a:hlinkClick r:id="rId25"/>
              </a:rPr>
              <a:t>http://stadyspanish.ru.com/oktyabrskaya-revolyutsiya-1917-g-osnovnie-sobitiya-posledstviya.html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u="sng" dirty="0" smtClean="0">
                <a:hlinkClick r:id="rId26"/>
              </a:rPr>
              <a:t>http://www.kpu.org.ua/gallery/pict061_ru.htm</a:t>
            </a:r>
            <a:endParaRPr lang="ru-RU" dirty="0" smtClean="0"/>
          </a:p>
          <a:p>
            <a:pPr lvl="0"/>
            <a:r>
              <a:rPr lang="ru-RU" u="sng" dirty="0" smtClean="0">
                <a:hlinkClick r:id="rId27"/>
              </a:rPr>
              <a:t>http://istorik.ucoz.com/load/otechestvennaja_istorija/illjustrativnyj_material/19-2-2</a:t>
            </a:r>
            <a:r>
              <a:rPr lang="ru-RU" dirty="0" smtClean="0"/>
              <a:t>  </a:t>
            </a:r>
          </a:p>
          <a:p>
            <a:pPr lvl="0"/>
            <a:r>
              <a:rPr lang="ru-RU" u="sng" dirty="0" smtClean="0">
                <a:hlinkClick r:id="rId28"/>
              </a:rPr>
              <a:t>http://nabat.org.ua/2010/92-20-302-08-09a.php</a:t>
            </a:r>
            <a:endParaRPr lang="ru-RU" dirty="0" smtClean="0"/>
          </a:p>
          <a:p>
            <a:pPr lvl="0"/>
            <a:r>
              <a:rPr lang="ru-RU" u="sng" dirty="0" smtClean="0">
                <a:hlinkClick r:id="rId29"/>
              </a:rPr>
              <a:t>http://oldporuchik.livejournal.com/28841.html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0"/>
              </a:rPr>
              <a:t>http://sawwa-spb.livejournal.com/170390.html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1"/>
              </a:rPr>
              <a:t>http://www.rusedu.info/CMpro-p-p-32-all.html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2"/>
              </a:rPr>
              <a:t>http://www.m-battle.ru/warfare.php?part=2&amp;author=67&amp;page=1</a:t>
            </a:r>
            <a:endParaRPr lang="ru-RU" dirty="0" smtClean="0"/>
          </a:p>
          <a:p>
            <a:pPr lvl="0"/>
            <a:r>
              <a:rPr lang="ru-RU" u="sng" dirty="0" smtClean="0">
                <a:hlinkClick r:id="rId33"/>
              </a:rPr>
              <a:t>http://www.childrenpedia.org/12/page305.html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4"/>
              </a:rPr>
              <a:t>http://cccp-kpss.narod.ru/tinform/tinform10-09-06-10.htm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4315440" cy="5616624"/>
          </a:xfrm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68052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Николай Александрович Романов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был последним русским царём.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Он вступил на престол в конце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века и царствовал 23 года. В его царствование в государстве произошли важные события, которые привели к переменам в дальнейшем развитии страны.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013176"/>
            <a:ext cx="8640960" cy="18448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</a:rPr>
              <a:t>Царь видел свой долг в том, чтобы править по заветам своих предков и передать царский трон своему сыну и наследнику Алексею.</a:t>
            </a:r>
            <a:endParaRPr lang="ru-RU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332656"/>
            <a:ext cx="3142270" cy="46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одержимое 11" descr="4.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32656"/>
            <a:ext cx="3650400" cy="468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620688"/>
            <a:ext cx="4348872" cy="561662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764704"/>
            <a:ext cx="4860032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Многие в России считали неразумным те основы, на которых строилась жизнь государства.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Появились люди, выступавшие против царя.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Им казалось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несправедли-вым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что на вершине власти находится один человек, от воли которого зависит решение важнейших государственных дел.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725144"/>
            <a:ext cx="8964488" cy="19728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Такие </a:t>
            </a:r>
            <a:r>
              <a:rPr lang="ru-RU" dirty="0" smtClean="0">
                <a:solidFill>
                  <a:srgbClr val="C00000"/>
                </a:solidFill>
              </a:rPr>
              <a:t>единомышленники стали объединяться                в </a:t>
            </a:r>
            <a:r>
              <a:rPr lang="ru-RU" b="1" u="sng" dirty="0" smtClean="0">
                <a:solidFill>
                  <a:srgbClr val="C00000"/>
                </a:solidFill>
              </a:rPr>
              <a:t>партии</a:t>
            </a:r>
            <a:r>
              <a:rPr lang="ru-RU" dirty="0" smtClean="0">
                <a:solidFill>
                  <a:srgbClr val="C00000"/>
                </a:solidFill>
              </a:rPr>
              <a:t> и выдвигать свои программы по преобразованию общества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Каждая партия предлагала свой способ действия.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Содержимое 9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692696"/>
            <a:ext cx="5464893" cy="3672408"/>
          </a:xfrm>
          <a:effectLst>
            <a:softEdge rad="127000"/>
          </a:effectLst>
        </p:spPr>
      </p:pic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332656"/>
            <a:ext cx="3321368" cy="4320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5688632" cy="4088705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8820472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Иногда случалось так, что между членами одной  партии возникали разногласия. Одна из таких партий раскололась на две части. Большинство членов партии были сторонниками </a:t>
            </a:r>
            <a:r>
              <a:rPr lang="ru-RU" dirty="0" smtClean="0">
                <a:solidFill>
                  <a:srgbClr val="C00000"/>
                </a:solidFill>
              </a:rPr>
              <a:t>В.И. Ульянова (Ленина).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 возникла </a:t>
            </a:r>
            <a:r>
              <a:rPr lang="ru-RU" b="1" u="sng" dirty="0" smtClean="0">
                <a:solidFill>
                  <a:srgbClr val="C00000"/>
                </a:solidFill>
              </a:rPr>
              <a:t>партия большевиков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260648"/>
            <a:ext cx="3038475" cy="41044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4464496" cy="475809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128592"/>
            <a:ext cx="8496944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Партия большевиков  призывала к революции. </a:t>
            </a:r>
            <a:r>
              <a:rPr lang="ru-RU" b="1" u="sng" dirty="0" smtClean="0">
                <a:solidFill>
                  <a:srgbClr val="C00000"/>
                </a:solidFill>
              </a:rPr>
              <a:t>Революция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это быстрые и решительные действия с целью глубоких изменений в обществе.</a:t>
            </a:r>
          </a:p>
          <a:p>
            <a:endParaRPr lang="ru-RU" dirty="0"/>
          </a:p>
        </p:txBody>
      </p:sp>
      <p:pic>
        <p:nvPicPr>
          <p:cNvPr id="7" name="Рисунок 6" descr="13.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260648"/>
            <a:ext cx="4215952" cy="47525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в Первой мировой войне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87624" y="908720"/>
            <a:ext cx="6752590" cy="4615811"/>
          </a:xfr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5632648"/>
            <a:ext cx="7643192" cy="1036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(28 июля 1914 — 11 ноября 1918)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291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Последний русский царь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 в Первой мировой войне</vt:lpstr>
      <vt:lpstr>Презентация PowerPoint</vt:lpstr>
      <vt:lpstr>Презентация PowerPoint</vt:lpstr>
      <vt:lpstr>Последствия войны</vt:lpstr>
      <vt:lpstr>Презентация PowerPoint</vt:lpstr>
      <vt:lpstr>  Работа по учебнику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Гражданская война в Росии</vt:lpstr>
      <vt:lpstr>Презентация PowerPoint</vt:lpstr>
      <vt:lpstr>Презентация PowerPoint</vt:lpstr>
      <vt:lpstr>Подведём итоги:</vt:lpstr>
      <vt:lpstr>Источники: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73</cp:revision>
  <dcterms:created xsi:type="dcterms:W3CDTF">2013-01-08T06:33:55Z</dcterms:created>
  <dcterms:modified xsi:type="dcterms:W3CDTF">2020-04-08T08:36:20Z</dcterms:modified>
</cp:coreProperties>
</file>