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257" r:id="rId2"/>
    <p:sldId id="306" r:id="rId3"/>
    <p:sldId id="307" r:id="rId4"/>
    <p:sldId id="308" r:id="rId5"/>
    <p:sldId id="258" r:id="rId6"/>
    <p:sldId id="259" r:id="rId7"/>
    <p:sldId id="260" r:id="rId8"/>
    <p:sldId id="261" r:id="rId9"/>
    <p:sldId id="309" r:id="rId10"/>
    <p:sldId id="262" r:id="rId11"/>
    <p:sldId id="263" r:id="rId12"/>
    <p:sldId id="264" r:id="rId13"/>
    <p:sldId id="271" r:id="rId14"/>
    <p:sldId id="265" r:id="rId15"/>
    <p:sldId id="266" r:id="rId16"/>
    <p:sldId id="267" r:id="rId17"/>
    <p:sldId id="268" r:id="rId18"/>
    <p:sldId id="269" r:id="rId19"/>
    <p:sldId id="270"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p:scale>
          <a:sx n="76" d="100"/>
          <a:sy n="76" d="100"/>
        </p:scale>
        <p:origin x="-1242" y="1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7D71C7E-8CD2-4F74-A1D9-0003DD78D4F7}" type="datetimeFigureOut">
              <a:rPr lang="ru-RU"/>
              <a:pPr>
                <a:defRPr/>
              </a:pPr>
              <a:t>09.03.2016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CFC4A2-C783-4BD8-B7AF-CBA890E02CEB}" type="slidenum">
              <a:rPr lang="ru-RU"/>
              <a:pPr>
                <a:defRPr/>
              </a:pPr>
              <a:t>‹#›</a:t>
            </a:fld>
            <a:endParaRPr lang="ru-RU"/>
          </a:p>
        </p:txBody>
      </p:sp>
    </p:spTree>
    <p:extLst>
      <p:ext uri="{BB962C8B-B14F-4D97-AF65-F5344CB8AC3E}">
        <p14:creationId xmlns:p14="http://schemas.microsoft.com/office/powerpoint/2010/main" val="3307732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8C2EF76B-E6D9-4A63-AA81-E8EB6F56E7DF}" type="datetimeFigureOut">
              <a:rPr lang="ru-RU"/>
              <a:pPr>
                <a:defRPr/>
              </a:pPr>
              <a:t>09.03.2016</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A37D3B4B-1EF8-4456-8D33-43E2CA3AD157}" type="slidenum">
              <a:rPr lang="ru-RU"/>
              <a:pPr>
                <a:defRPr/>
              </a:pPr>
              <a:t>‹#›</a:t>
            </a:fld>
            <a:endParaRPr lang="ru-RU"/>
          </a:p>
        </p:txBody>
      </p:sp>
    </p:spTree>
  </p:cSld>
  <p:clrMapOvr>
    <a:masterClrMapping/>
  </p:clrMapOvr>
  <p:transition spd="slow">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32A1C31-F9D4-42EF-88D4-C569CB91202F}" type="datetimeFigureOut">
              <a:rPr lang="ru-RU"/>
              <a:pPr>
                <a:defRPr/>
              </a:pPr>
              <a:t>09.03.2016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A725AD0-253C-4B1F-BB12-48F3CD55095C}" type="slidenum">
              <a:rPr lang="ru-RU"/>
              <a:pPr>
                <a:defRPr/>
              </a:pPr>
              <a:t>‹#›</a:t>
            </a:fld>
            <a:endParaRPr lang="ru-RU"/>
          </a:p>
        </p:txBody>
      </p:sp>
    </p:spTree>
  </p:cSld>
  <p:clrMapOvr>
    <a:masterClrMapping/>
  </p:clrMapOvr>
  <p:transition spd="slow">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D64B840-2BDC-4B9C-8DE8-26BA1B87E20A}" type="datetimeFigureOut">
              <a:rPr lang="ru-RU"/>
              <a:pPr>
                <a:defRPr/>
              </a:pPr>
              <a:t>09.03.2016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5BC0B0A-67FF-43D7-90F5-A8B73E72E80C}" type="slidenum">
              <a:rPr lang="ru-RU"/>
              <a:pPr>
                <a:defRPr/>
              </a:pPr>
              <a:t>‹#›</a:t>
            </a:fld>
            <a:endParaRPr lang="ru-RU"/>
          </a:p>
        </p:txBody>
      </p:sp>
    </p:spTree>
  </p:cSld>
  <p:clrMapOvr>
    <a:masterClrMapping/>
  </p:clrMapOvr>
  <p:transition spd="slow">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822B5FA-3398-47E3-8512-81629FF87027}" type="datetimeFigureOut">
              <a:rPr lang="ru-RU"/>
              <a:pPr>
                <a:defRPr/>
              </a:pPr>
              <a:t>09.03.2016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1B3022E-EE94-4679-83A9-F99D255EBFB8}" type="slidenum">
              <a:rPr lang="ru-RU"/>
              <a:pPr>
                <a:defRPr/>
              </a:pPr>
              <a:t>‹#›</a:t>
            </a:fld>
            <a:endParaRPr lang="ru-RU"/>
          </a:p>
        </p:txBody>
      </p:sp>
    </p:spTree>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060A43F9-3659-4B34-B3BC-30BF1EC97913}" type="datetimeFigureOut">
              <a:rPr lang="ru-RU"/>
              <a:pPr>
                <a:defRPr/>
              </a:pPr>
              <a:t>09.03.2016</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F757AA94-1502-4461-B432-866F3F64D504}" type="slidenum">
              <a:rPr lang="ru-RU"/>
              <a:pPr>
                <a:defRPr/>
              </a:pPr>
              <a:t>‹#›</a:t>
            </a:fld>
            <a:endParaRPr lang="ru-RU"/>
          </a:p>
        </p:txBody>
      </p:sp>
    </p:spTree>
  </p:cSld>
  <p:clrMapOvr>
    <a:masterClrMapping/>
  </p:clrMapOvr>
  <p:transition spd="slow">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C1F74EE2-FB81-4C81-BCBD-E5B9A906CAD5}" type="datetimeFigureOut">
              <a:rPr lang="ru-RU"/>
              <a:pPr>
                <a:defRPr/>
              </a:pPr>
              <a:t>09.03.2016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252777B-9915-4308-A43E-7A3C6A01ABBF}" type="slidenum">
              <a:rPr lang="ru-RU"/>
              <a:pPr>
                <a:defRPr/>
              </a:pPr>
              <a:t>‹#›</a:t>
            </a:fld>
            <a:endParaRPr lang="ru-RU"/>
          </a:p>
        </p:txBody>
      </p:sp>
    </p:spTree>
  </p:cSld>
  <p:clrMapOvr>
    <a:masterClrMapping/>
  </p:clrMapOvr>
  <p:transition spd="slow">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6"/>
          <p:cNvSpPr>
            <a:spLocks noGrp="1"/>
          </p:cNvSpPr>
          <p:nvPr>
            <p:ph type="dt" sz="half" idx="10"/>
          </p:nvPr>
        </p:nvSpPr>
        <p:spPr/>
        <p:txBody>
          <a:bodyPr/>
          <a:lstStyle>
            <a:lvl1pPr>
              <a:defRPr/>
            </a:lvl1pPr>
          </a:lstStyle>
          <a:p>
            <a:pPr>
              <a:defRPr/>
            </a:pPr>
            <a:fld id="{5518CA6D-1617-431D-9FAD-B42F3CA6D4ED}" type="datetimeFigureOut">
              <a:rPr lang="ru-RU"/>
              <a:pPr>
                <a:defRPr/>
              </a:pPr>
              <a:t>09.03.2016</a:t>
            </a:fld>
            <a:endParaRPr lang="ru-RU"/>
          </a:p>
        </p:txBody>
      </p:sp>
      <p:sp>
        <p:nvSpPr>
          <p:cNvPr id="10"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019C02B1-0DE7-45C6-95FE-9ADACD5C63CC}" type="slidenum">
              <a:rPr lang="ru-RU"/>
              <a:pPr>
                <a:defRPr/>
              </a:pPr>
              <a:t>‹#›</a:t>
            </a:fld>
            <a:endParaRPr lang="ru-RU"/>
          </a:p>
        </p:txBody>
      </p:sp>
    </p:spTree>
  </p:cSld>
  <p:clrMapOvr>
    <a:masterClrMapping/>
  </p:clrMapOvr>
  <p:transition spd="slow">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05B8B29-6831-4285-8EB0-D1CF7E23C8A1}" type="datetimeFigureOut">
              <a:rPr lang="ru-RU"/>
              <a:pPr>
                <a:defRPr/>
              </a:pPr>
              <a:t>09.03.2016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87140BE-BE90-4BFB-8A16-201E7D0603A1}" type="slidenum">
              <a:rPr lang="ru-RU"/>
              <a:pPr>
                <a:defRPr/>
              </a:pPr>
              <a:t>‹#›</a:t>
            </a:fld>
            <a:endParaRPr lang="ru-RU"/>
          </a:p>
        </p:txBody>
      </p:sp>
    </p:spTree>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0B51C3-4BF4-4503-B207-39FF4C93B179}" type="datetimeFigureOut">
              <a:rPr lang="ru-RU"/>
              <a:pPr>
                <a:defRPr/>
              </a:pPr>
              <a:t>09.03.2016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2B5A155-8167-46E2-89FC-84D6EC61CAB7}" type="slidenum">
              <a:rPr lang="ru-RU"/>
              <a:pPr>
                <a:defRPr/>
              </a:pPr>
              <a:t>‹#›</a:t>
            </a:fld>
            <a:endParaRPr lang="ru-RU"/>
          </a:p>
        </p:txBody>
      </p:sp>
    </p:spTree>
  </p:cSld>
  <p:clrMapOvr>
    <a:masterClrMapping/>
  </p:clrMapOvr>
  <p:transition spd="slow">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9755C447-AB50-4002-9924-BFF3F8EA7468}" type="datetimeFigureOut">
              <a:rPr lang="ru-RU"/>
              <a:pPr>
                <a:defRPr/>
              </a:pPr>
              <a:t>09.03.2016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C7F94D7B-6132-4950-AC9C-5AE3116A2320}" type="slidenum">
              <a:rPr lang="ru-RU"/>
              <a:pPr>
                <a:defRPr/>
              </a:pPr>
              <a:t>‹#›</a:t>
            </a:fld>
            <a:endParaRPr lang="ru-RU"/>
          </a:p>
        </p:txBody>
      </p:sp>
    </p:spTree>
  </p:cSld>
  <p:clrMapOvr>
    <a:masterClrMapping/>
  </p:clrMapOvr>
  <p:transition spd="slow">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7150935-0C93-4562-8B61-C8D8949889C9}" type="datetimeFigureOut">
              <a:rPr lang="ru-RU"/>
              <a:pPr>
                <a:defRPr/>
              </a:pPr>
              <a:t>09.03.2016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F8BB140-5330-49FF-9F9A-336928E71BE9}" type="slidenum">
              <a:rPr lang="ru-RU"/>
              <a:pPr>
                <a:defRPr/>
              </a:pPr>
              <a:t>‹#›</a:t>
            </a:fld>
            <a:endParaRPr lang="ru-RU"/>
          </a:p>
        </p:txBody>
      </p:sp>
    </p:spTree>
  </p:cSld>
  <p:clrMapOvr>
    <a:masterClrMapping/>
  </p:clrMapOvr>
  <p:transition spd="slow">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2">
                    <a:lumMod val="90000"/>
                    <a:lumOff val="10000"/>
                  </a:schemeClr>
                </a:solidFill>
                <a:latin typeface="+mn-lt"/>
                <a:cs typeface="+mn-cs"/>
              </a:defRPr>
            </a:lvl1pPr>
          </a:lstStyle>
          <a:p>
            <a:pPr>
              <a:defRPr/>
            </a:pPr>
            <a:fld id="{662CD3F0-0A5F-4291-80F9-2F712D31BF9D}" type="datetimeFigureOut">
              <a:rPr lang="ru-RU"/>
              <a:pPr>
                <a:defRPr/>
              </a:pPr>
              <a:t>09.03.2016</a:t>
            </a:fld>
            <a:endParaRPr lang="ru-RU"/>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a:solidFill>
                  <a:schemeClr val="tx1">
                    <a:lumMod val="85000"/>
                    <a:lumOff val="15000"/>
                  </a:schemeClr>
                </a:solidFill>
                <a:latin typeface="+mj-lt"/>
                <a:cs typeface="+mn-cs"/>
              </a:defRPr>
            </a:lvl1pPr>
          </a:lstStyle>
          <a:p>
            <a:pPr>
              <a:defRPr/>
            </a:pPr>
            <a:fld id="{69C93D52-E9D0-43C1-8A73-EBF6FD241B6D}" type="slidenum">
              <a:rPr lang="ru-RU"/>
              <a:pPr>
                <a:defRPr/>
              </a:pPr>
              <a:t>‹#›</a:t>
            </a:fld>
            <a:endParaRPr lang="ru-RU"/>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9" r:id="rId1"/>
    <p:sldLayoutId id="2147483862" r:id="rId2"/>
    <p:sldLayoutId id="2147483870" r:id="rId3"/>
    <p:sldLayoutId id="2147483863" r:id="rId4"/>
    <p:sldLayoutId id="2147483871" r:id="rId5"/>
    <p:sldLayoutId id="2147483864" r:id="rId6"/>
    <p:sldLayoutId id="2147483865" r:id="rId7"/>
    <p:sldLayoutId id="2147483872" r:id="rId8"/>
    <p:sldLayoutId id="2147483866" r:id="rId9"/>
    <p:sldLayoutId id="2147483867" r:id="rId10"/>
    <p:sldLayoutId id="2147483868" r:id="rId11"/>
  </p:sldLayoutIdLst>
  <p:transition spd="slow">
    <p:cut thruBlk="1"/>
  </p:transition>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lnSpc>
                <a:spcPct val="115000"/>
              </a:lnSpc>
              <a:spcAft>
                <a:spcPts val="1000"/>
              </a:spcAft>
              <a:defRPr/>
            </a:pPr>
            <a:endParaRPr lang="ru-RU" dirty="0">
              <a:solidFill>
                <a:schemeClr val="accent1">
                  <a:lumMod val="60000"/>
                  <a:lumOff val="40000"/>
                </a:schemeClr>
              </a:solidFill>
              <a:ea typeface="Calibri"/>
              <a:cs typeface="Times New Roman"/>
            </a:endParaRPr>
          </a:p>
        </p:txBody>
      </p:sp>
      <p:pic>
        <p:nvPicPr>
          <p:cNvPr id="6" name="Объект 5" descr="http://easyengl.ucoz.ru/_ld/115/9823767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6852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Прямоугольник 6"/>
          <p:cNvSpPr/>
          <p:nvPr/>
        </p:nvSpPr>
        <p:spPr>
          <a:xfrm>
            <a:off x="714348" y="2714620"/>
            <a:ext cx="7715304" cy="1446550"/>
          </a:xfrm>
          <a:prstGeom prst="rect">
            <a:avLst/>
          </a:prstGeom>
        </p:spPr>
        <p:txBody>
          <a:bodyPr wrap="square">
            <a:spAutoFit/>
          </a:bodyPr>
          <a:lstStyle/>
          <a:p>
            <a:pPr algn="ctr"/>
            <a:r>
              <a:rPr lang="ru-RU" sz="4400" dirty="0">
                <a:latin typeface="+mn-lt"/>
              </a:rPr>
              <a:t>«ПАМЯТЬ ИМЕЕТ НАЧАЛО, </a:t>
            </a:r>
          </a:p>
          <a:p>
            <a:pPr algn="ctr"/>
            <a:r>
              <a:rPr lang="ru-RU" sz="4400" dirty="0">
                <a:latin typeface="+mn-lt"/>
              </a:rPr>
              <a:t>НО НЕ ИМЕЕТ КОНЦА</a:t>
            </a:r>
            <a:r>
              <a:rPr lang="ru-RU" sz="4400" dirty="0" smtClean="0">
                <a:latin typeface="+mn-lt"/>
              </a:rPr>
              <a:t>»</a:t>
            </a:r>
          </a:p>
        </p:txBody>
      </p:sp>
      <p:pic>
        <p:nvPicPr>
          <p:cNvPr id="3" name="Рисунок 2"/>
          <p:cNvPicPr>
            <a:picLocks noChangeAspect="1"/>
          </p:cNvPicPr>
          <p:nvPr/>
        </p:nvPicPr>
        <p:blipFill>
          <a:blip r:embed="rId3"/>
          <a:stretch>
            <a:fillRect/>
          </a:stretch>
        </p:blipFill>
        <p:spPr>
          <a:xfrm>
            <a:off x="3347864" y="6021288"/>
            <a:ext cx="2432251" cy="9111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1077218"/>
          </a:xfrm>
          <a:prstGeom prst="rect">
            <a:avLst/>
          </a:prstGeom>
        </p:spPr>
        <p:txBody>
          <a:bodyPr wrap="square">
            <a:spAutoFit/>
          </a:bodyPr>
          <a:lstStyle/>
          <a:p>
            <a:pPr algn="ctr"/>
            <a:r>
              <a:rPr lang="ru-RU" sz="3200" b="1" dirty="0" smtClean="0"/>
              <a:t>Рядовой </a:t>
            </a:r>
          </a:p>
          <a:p>
            <a:pPr algn="ctr"/>
            <a:r>
              <a:rPr lang="ru-RU" sz="3200" b="1" dirty="0" smtClean="0"/>
              <a:t>Айдаров Валерий Владимирович</a:t>
            </a:r>
            <a:endParaRPr lang="ru-RU" sz="3200" dirty="0"/>
          </a:p>
        </p:txBody>
      </p:sp>
      <p:sp>
        <p:nvSpPr>
          <p:cNvPr id="37891" name="Rectangle 3"/>
          <p:cNvSpPr>
            <a:spLocks noChangeArrowheads="1"/>
          </p:cNvSpPr>
          <p:nvPr/>
        </p:nvSpPr>
        <p:spPr bwMode="auto">
          <a:xfrm>
            <a:off x="1763688" y="1330084"/>
            <a:ext cx="644420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Специалист строительных частей.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25 декабря 1963 года в г.Сызрань Куйбышевской области. Русский. Окончил восьмилетнюю школу № 11 и Сызранский нефтяной техникум.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15 апреля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1983 года. Погиб 1 ноября 1983 года.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Кашпир Рудник</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3" name="Picture 5" descr="http://picsfab.com/download/image/82330/1920x1200_art-mi-8-soldatyi-dlya-sovetskie-ohraneniya-hudozhnik.jpg"/>
          <p:cNvPicPr>
            <a:picLocks noChangeAspect="1" noChangeArrowheads="1"/>
          </p:cNvPicPr>
          <p:nvPr/>
        </p:nvPicPr>
        <p:blipFill>
          <a:blip r:embed="rId2" cstate="print"/>
          <a:srcRect/>
          <a:stretch>
            <a:fillRect/>
          </a:stretch>
        </p:blipFill>
        <p:spPr bwMode="auto">
          <a:xfrm>
            <a:off x="2915816" y="4469405"/>
            <a:ext cx="3672408" cy="2295255"/>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1077218"/>
          </a:xfrm>
          <a:prstGeom prst="rect">
            <a:avLst/>
          </a:prstGeom>
        </p:spPr>
        <p:txBody>
          <a:bodyPr wrap="square">
            <a:spAutoFit/>
          </a:bodyPr>
          <a:lstStyle/>
          <a:p>
            <a:pPr algn="ctr"/>
            <a:r>
              <a:rPr lang="ru-RU" sz="3200" b="1" dirty="0" smtClean="0"/>
              <a:t>Младший сержант</a:t>
            </a:r>
          </a:p>
          <a:p>
            <a:pPr algn="ctr"/>
            <a:r>
              <a:rPr lang="ru-RU" sz="3200" b="1" dirty="0" smtClean="0"/>
              <a:t>Арефьев Сергей Владимирович</a:t>
            </a:r>
            <a:endParaRPr lang="ru-RU" sz="3200" dirty="0"/>
          </a:p>
        </p:txBody>
      </p:sp>
      <p:sp>
        <p:nvSpPr>
          <p:cNvPr id="40961" name="Rectangle 1"/>
          <p:cNvSpPr>
            <a:spLocks noChangeArrowheads="1"/>
          </p:cNvSpPr>
          <p:nvPr/>
        </p:nvSpPr>
        <p:spPr bwMode="auto">
          <a:xfrm>
            <a:off x="0" y="1428736"/>
            <a:ext cx="407193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Стрелок.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16 августа 1964 года в г.Сызрань Куйбышевской области. Русский. Окончил Сызранский политехнический техникум.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20 октября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апреля 1984 года. Неоднократно участвовал в боевых операциях, проявив себя смелым и решительным воином. Погиб 11 октября 1985 года в бою с мятежниками.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3" name="Picture 3" descr="http://lols.ru/uploads/posts/2015-11/1447930216_13.jpg"/>
          <p:cNvPicPr>
            <a:picLocks noChangeAspect="1" noChangeArrowheads="1"/>
          </p:cNvPicPr>
          <p:nvPr/>
        </p:nvPicPr>
        <p:blipFill>
          <a:blip r:embed="rId2"/>
          <a:srcRect/>
          <a:stretch>
            <a:fillRect/>
          </a:stretch>
        </p:blipFill>
        <p:spPr bwMode="auto">
          <a:xfrm>
            <a:off x="4099511" y="3571877"/>
            <a:ext cx="5044489" cy="3286124"/>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1077218"/>
          </a:xfrm>
          <a:prstGeom prst="rect">
            <a:avLst/>
          </a:prstGeom>
        </p:spPr>
        <p:txBody>
          <a:bodyPr wrap="square">
            <a:spAutoFit/>
          </a:bodyPr>
          <a:lstStyle/>
          <a:p>
            <a:pPr algn="ctr"/>
            <a:r>
              <a:rPr lang="ru-RU" sz="3200" b="1" dirty="0" smtClean="0"/>
              <a:t>Рядовой</a:t>
            </a:r>
          </a:p>
          <a:p>
            <a:pPr algn="ctr"/>
            <a:r>
              <a:rPr lang="ru-RU" sz="3200" b="1" dirty="0" err="1" smtClean="0"/>
              <a:t>Беделев</a:t>
            </a:r>
            <a:r>
              <a:rPr lang="ru-RU" sz="3200" b="1" dirty="0" smtClean="0"/>
              <a:t> Николай Валентинович</a:t>
            </a:r>
            <a:endParaRPr lang="ru-RU" sz="3200" dirty="0"/>
          </a:p>
        </p:txBody>
      </p:sp>
      <p:sp>
        <p:nvSpPr>
          <p:cNvPr id="41985" name="Rectangle 1"/>
          <p:cNvSpPr>
            <a:spLocks noChangeArrowheads="1"/>
          </p:cNvSpPr>
          <p:nvPr/>
        </p:nvSpPr>
        <p:spPr bwMode="auto">
          <a:xfrm>
            <a:off x="0" y="1428736"/>
            <a:ext cx="378618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Водитель.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11 октября 1963 года в г.Сызрань Куйбышевской области. Русский. Работал токарем в производственном объединении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Пластик</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Сызрани.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 апреля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августа 1983 года. Неоднократно участвовал в боевых операциях. Умер 11 октября 1983 года после полученного ранения в бою с мятежниками.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7" name="Picture 3" descr="http://afghanwar.spb.ru/5/3.jpg"/>
          <p:cNvPicPr>
            <a:picLocks noChangeAspect="1" noChangeArrowheads="1"/>
          </p:cNvPicPr>
          <p:nvPr/>
        </p:nvPicPr>
        <p:blipFill>
          <a:blip r:embed="rId2"/>
          <a:srcRect/>
          <a:stretch>
            <a:fillRect/>
          </a:stretch>
        </p:blipFill>
        <p:spPr bwMode="auto">
          <a:xfrm>
            <a:off x="3714744" y="3187348"/>
            <a:ext cx="5429256" cy="3670651"/>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Капитан</a:t>
            </a:r>
          </a:p>
          <a:p>
            <a:pPr algn="ctr"/>
            <a:r>
              <a:rPr lang="ru-RU" sz="3200" b="1" dirty="0" err="1" smtClean="0"/>
              <a:t>Белицкий</a:t>
            </a:r>
            <a:r>
              <a:rPr lang="ru-RU" sz="3200" b="1" dirty="0" smtClean="0"/>
              <a:t> Леонид Николаевич</a:t>
            </a:r>
            <a:endParaRPr lang="ru-RU" sz="3200" dirty="0"/>
          </a:p>
        </p:txBody>
      </p:sp>
      <p:sp>
        <p:nvSpPr>
          <p:cNvPr id="50177" name="Rectangle 1"/>
          <p:cNvSpPr>
            <a:spLocks noChangeArrowheads="1"/>
          </p:cNvSpPr>
          <p:nvPr/>
        </p:nvSpPr>
        <p:spPr bwMode="auto">
          <a:xfrm>
            <a:off x="0" y="1643050"/>
            <a:ext cx="521494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Заместитель командира вертолётной эскадрильи по политической части.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Родился 2 мая 1956 года в г.Витебск БССР. Белорус. В Вооружённых силах СССР с 3 августа 1973 года. Окончил Сызранское ВВАУЛ и курсы при Военно-Воздушной академии им. Ю.А.Гагарина.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27 августа 1984 года при высадке тактического воздушного десанта в 40 км. юго-западнее г.Кабул его вертолёт был сбит мятежниками из ДШК, упал и взорвался. Капитан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Л.Н.Белицкий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героизм награждён орденом Красной Звезды и орденом Ленина (посмертно)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на городском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Мазурино</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Витебске. Его именем названа одна из улиц города.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0179" name="Picture 3" descr="http://afgan-sich.at.ua/035_vot/v0078.jpg"/>
          <p:cNvPicPr>
            <a:picLocks noChangeAspect="1" noChangeArrowheads="1"/>
          </p:cNvPicPr>
          <p:nvPr/>
        </p:nvPicPr>
        <p:blipFill>
          <a:blip r:embed="rId2"/>
          <a:srcRect/>
          <a:stretch>
            <a:fillRect/>
          </a:stretch>
        </p:blipFill>
        <p:spPr bwMode="auto">
          <a:xfrm>
            <a:off x="5143504" y="3914303"/>
            <a:ext cx="4000495" cy="2943697"/>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57166"/>
            <a:ext cx="9144000" cy="1077218"/>
          </a:xfrm>
          <a:prstGeom prst="rect">
            <a:avLst/>
          </a:prstGeom>
        </p:spPr>
        <p:txBody>
          <a:bodyPr wrap="square">
            <a:spAutoFit/>
          </a:bodyPr>
          <a:lstStyle/>
          <a:p>
            <a:pPr algn="ctr"/>
            <a:r>
              <a:rPr lang="ru-RU" sz="3200" b="1" dirty="0" smtClean="0"/>
              <a:t>Старший лейтенант </a:t>
            </a:r>
          </a:p>
          <a:p>
            <a:pPr algn="ctr"/>
            <a:r>
              <a:rPr lang="ru-RU" sz="3200" b="1" dirty="0" smtClean="0"/>
              <a:t>Варламов Николай Михайлович</a:t>
            </a:r>
            <a:endParaRPr lang="ru-RU" sz="3200" dirty="0"/>
          </a:p>
        </p:txBody>
      </p:sp>
      <p:pic>
        <p:nvPicPr>
          <p:cNvPr id="43011" name="Picture 3" descr="http://i.imgur.com/d3kB6nb.jpg"/>
          <p:cNvPicPr>
            <a:picLocks noChangeAspect="1" noChangeArrowheads="1"/>
          </p:cNvPicPr>
          <p:nvPr/>
        </p:nvPicPr>
        <p:blipFill>
          <a:blip r:embed="rId2"/>
          <a:srcRect/>
          <a:stretch>
            <a:fillRect/>
          </a:stretch>
        </p:blipFill>
        <p:spPr bwMode="auto">
          <a:xfrm>
            <a:off x="4643438" y="3391311"/>
            <a:ext cx="4500562" cy="3466689"/>
          </a:xfrm>
          <a:prstGeom prst="rect">
            <a:avLst/>
          </a:prstGeom>
          <a:noFill/>
        </p:spPr>
      </p:pic>
      <p:sp>
        <p:nvSpPr>
          <p:cNvPr id="43012" name="Rectangle 4"/>
          <p:cNvSpPr>
            <a:spLocks noChangeArrowheads="1"/>
          </p:cNvSpPr>
          <p:nvPr/>
        </p:nvSpPr>
        <p:spPr bwMode="auto">
          <a:xfrm>
            <a:off x="0" y="1357298"/>
            <a:ext cx="464343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Лётчик-штурман вертолёта Ми-8.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28 октября 1954 года в  с. Обшаровка Куйбышевской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7 августа 1972 года. Окончил Сызранское ВВАУЛ в 1976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марта 1980 года. В составе экипажа вертолёта Ми-8 12 июня 1980 года выполнял боевое задание по эвакуации раненых у кишлака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Тангай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15 км. южнее н.п.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Газни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Вертолёт был обстрелян противником и сбит. Старший лейтенант Н.М.Варламов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г.Сызрань Самарской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1077218"/>
          </a:xfrm>
          <a:prstGeom prst="rect">
            <a:avLst/>
          </a:prstGeom>
        </p:spPr>
        <p:txBody>
          <a:bodyPr wrap="square">
            <a:spAutoFit/>
          </a:bodyPr>
          <a:lstStyle/>
          <a:p>
            <a:pPr algn="ctr"/>
            <a:r>
              <a:rPr lang="ru-RU" sz="3200" b="1" dirty="0" smtClean="0"/>
              <a:t>Рядовой</a:t>
            </a:r>
          </a:p>
          <a:p>
            <a:pPr algn="ctr"/>
            <a:r>
              <a:rPr lang="ru-RU" sz="3200" b="1" dirty="0" smtClean="0"/>
              <a:t>Воронин Юрий Вячеславович</a:t>
            </a:r>
            <a:endParaRPr lang="ru-RU" sz="3200" dirty="0"/>
          </a:p>
        </p:txBody>
      </p:sp>
      <p:pic>
        <p:nvPicPr>
          <p:cNvPr id="44034" name="Picture 2" descr="http://www.2do2go.ru/uploads/full/25da139a513a54b3a9ec972fce5559d0_w960_h2048.jpg"/>
          <p:cNvPicPr>
            <a:picLocks noChangeAspect="1" noChangeArrowheads="1"/>
          </p:cNvPicPr>
          <p:nvPr/>
        </p:nvPicPr>
        <p:blipFill>
          <a:blip r:embed="rId2"/>
          <a:srcRect/>
          <a:stretch>
            <a:fillRect/>
          </a:stretch>
        </p:blipFill>
        <p:spPr bwMode="auto">
          <a:xfrm>
            <a:off x="4473085" y="3286124"/>
            <a:ext cx="4670915" cy="3571876"/>
          </a:xfrm>
          <a:prstGeom prst="rect">
            <a:avLst/>
          </a:prstGeom>
          <a:noFill/>
        </p:spPr>
      </p:pic>
      <p:sp>
        <p:nvSpPr>
          <p:cNvPr id="44035" name="Rectangle 3"/>
          <p:cNvSpPr>
            <a:spLocks noChangeArrowheads="1"/>
          </p:cNvSpPr>
          <p:nvPr/>
        </p:nvSpPr>
        <p:spPr bwMode="auto">
          <a:xfrm>
            <a:off x="0" y="1357298"/>
            <a:ext cx="450056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Разведчик-санитар.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Родился 17 июля 1966 года в г.Сызрань Куйбышевской области. Русский. Окончил Сызранский нефтяной техникум.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19 апреля 1985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августа 1985 года. 19 октября 1985 года после выполнения боевого задания группа разведчиков возвращалась в расположение части и попала в засаду. Отражая нападение противника, рядовой Ю.В.Воронин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1570"/>
          </a:xfrm>
          <a:prstGeom prst="rect">
            <a:avLst/>
          </a:prstGeom>
        </p:spPr>
        <p:txBody>
          <a:bodyPr wrap="square">
            <a:spAutoFit/>
          </a:bodyPr>
          <a:lstStyle/>
          <a:p>
            <a:pPr algn="ctr"/>
            <a:r>
              <a:rPr lang="ru-RU" sz="3200" b="1" dirty="0" smtClean="0"/>
              <a:t>Капитан</a:t>
            </a:r>
          </a:p>
          <a:p>
            <a:pPr algn="ctr"/>
            <a:r>
              <a:rPr lang="ru-RU" sz="3200" b="1" dirty="0" smtClean="0"/>
              <a:t>Епифанов Виктор Григорьевич</a:t>
            </a:r>
            <a:endParaRPr lang="ru-RU" sz="3200" dirty="0"/>
          </a:p>
        </p:txBody>
      </p:sp>
      <p:pic>
        <p:nvPicPr>
          <p:cNvPr id="46082" name="Picture 2" descr="http://www.penza-veteran.ru/afgan/foto/album/012.01.gif"/>
          <p:cNvPicPr>
            <a:picLocks noChangeAspect="1" noChangeArrowheads="1"/>
          </p:cNvPicPr>
          <p:nvPr/>
        </p:nvPicPr>
        <p:blipFill>
          <a:blip r:embed="rId2"/>
          <a:srcRect/>
          <a:stretch>
            <a:fillRect/>
          </a:stretch>
        </p:blipFill>
        <p:spPr bwMode="auto">
          <a:xfrm>
            <a:off x="5214942" y="3528286"/>
            <a:ext cx="3929058" cy="3329714"/>
          </a:xfrm>
          <a:prstGeom prst="rect">
            <a:avLst/>
          </a:prstGeom>
          <a:noFill/>
        </p:spPr>
      </p:pic>
      <p:sp>
        <p:nvSpPr>
          <p:cNvPr id="46083" name="Rectangle 3"/>
          <p:cNvSpPr>
            <a:spLocks noChangeArrowheads="1"/>
          </p:cNvSpPr>
          <p:nvPr/>
        </p:nvSpPr>
        <p:spPr bwMode="auto">
          <a:xfrm>
            <a:off x="0" y="1357298"/>
            <a:ext cx="528641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dirty="0" smtClean="0"/>
              <a:t>  Заместитель командира вертолётной эскадрильи по политической части. </a:t>
            </a:r>
          </a:p>
          <a:p>
            <a:pPr algn="ctr"/>
            <a:endParaRPr lang="ru-RU" dirty="0" smtClean="0"/>
          </a:p>
          <a:p>
            <a:pPr algn="ctr"/>
            <a:r>
              <a:rPr lang="ru-RU" dirty="0" smtClean="0"/>
              <a:t>Родился 21 января 1952 года в </a:t>
            </a:r>
            <a:r>
              <a:rPr lang="ru-RU" dirty="0" err="1" smtClean="0"/>
              <a:t>с.Суринское</a:t>
            </a:r>
            <a:r>
              <a:rPr lang="ru-RU" dirty="0" smtClean="0"/>
              <a:t> Куйбышевской области. Русский.</a:t>
            </a:r>
          </a:p>
          <a:p>
            <a:pPr algn="ctr"/>
            <a:r>
              <a:rPr lang="ru-RU" dirty="0" smtClean="0"/>
              <a:t>В Вооружённых силах СССР с 19 августа 1969 года. Окончил Сызранское ВВАУЛ в 1973 году.</a:t>
            </a:r>
          </a:p>
          <a:p>
            <a:pPr algn="ctr"/>
            <a:r>
              <a:rPr lang="ru-RU" dirty="0" smtClean="0"/>
              <a:t>В Республику Афганистан направлен с января 1980 года. 23 июля 1980 года при выполнении                                     боевого задания возле кишлака </a:t>
            </a:r>
            <a:r>
              <a:rPr lang="ru-RU" dirty="0" err="1" smtClean="0"/>
              <a:t>Спинахула</a:t>
            </a:r>
            <a:r>
              <a:rPr lang="ru-RU" dirty="0" smtClean="0"/>
              <a:t> в 130 км. юго-восточнее г.Кандагар вертолёт, управляемый им, был обстрелян из крупнокалиберного пулемёта и, получив повреждения, упал и взорвался. Капитан В.Г.Епифанов погиб.</a:t>
            </a:r>
          </a:p>
          <a:p>
            <a:pPr algn="ctr"/>
            <a:r>
              <a:rPr lang="ru-RU" b="1" i="1" dirty="0" smtClean="0"/>
              <a:t>За мужество и отвагу награждён орденом Красной Звезды (посмертно). </a:t>
            </a:r>
            <a:r>
              <a:rPr lang="ru-RU" dirty="0" smtClean="0"/>
              <a:t>Похоронен на кладбище «Фомкин сад» в г.Сызрань.</a:t>
            </a:r>
            <a:endParaRPr lang="ru-RU" dirty="0"/>
          </a:p>
        </p:txBody>
      </p:sp>
    </p:spTree>
  </p:cSld>
  <p:clrMapOvr>
    <a:masterClrMapping/>
  </p:clrMapOvr>
  <p:transition spd="slow">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3999" cy="1071570"/>
          </a:xfrm>
          <a:prstGeom prst="rect">
            <a:avLst/>
          </a:prstGeom>
        </p:spPr>
        <p:txBody>
          <a:bodyPr wrap="square">
            <a:spAutoFit/>
          </a:bodyPr>
          <a:lstStyle/>
          <a:p>
            <a:pPr algn="ctr"/>
            <a:r>
              <a:rPr lang="ru-RU" sz="3200" b="1" dirty="0" smtClean="0"/>
              <a:t>Майор</a:t>
            </a:r>
          </a:p>
          <a:p>
            <a:pPr algn="ctr"/>
            <a:r>
              <a:rPr lang="ru-RU" sz="3200" b="1" dirty="0" smtClean="0"/>
              <a:t>Жук Михаил Васильевич</a:t>
            </a:r>
            <a:endParaRPr lang="ru-RU" sz="3200" dirty="0"/>
          </a:p>
        </p:txBody>
      </p:sp>
      <p:pic>
        <p:nvPicPr>
          <p:cNvPr id="48130" name="Picture 2" descr="http://files.balancer.ru/forums/attaches/09/fc/09fcfbab646852f8a927b4911b84f629.jpg"/>
          <p:cNvPicPr>
            <a:picLocks noChangeAspect="1" noChangeArrowheads="1"/>
          </p:cNvPicPr>
          <p:nvPr/>
        </p:nvPicPr>
        <p:blipFill>
          <a:blip r:embed="rId2"/>
          <a:srcRect/>
          <a:stretch>
            <a:fillRect/>
          </a:stretch>
        </p:blipFill>
        <p:spPr bwMode="auto">
          <a:xfrm>
            <a:off x="5710255" y="1928802"/>
            <a:ext cx="3433744" cy="4929197"/>
          </a:xfrm>
          <a:prstGeom prst="rect">
            <a:avLst/>
          </a:prstGeom>
          <a:noFill/>
        </p:spPr>
      </p:pic>
      <p:sp>
        <p:nvSpPr>
          <p:cNvPr id="48131" name="Rectangle 3"/>
          <p:cNvSpPr>
            <a:spLocks noChangeArrowheads="1"/>
          </p:cNvSpPr>
          <p:nvPr/>
        </p:nvSpPr>
        <p:spPr bwMode="auto">
          <a:xfrm>
            <a:off x="0" y="1357298"/>
            <a:ext cx="58578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Начальник воздушно-огневой и тактической подготовки.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21 сентября 1955 года в г.Сызрань Куйбышевской области.</a:t>
            </a:r>
            <a:endParaRPr kumimoji="0" lang="ru-RU"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3 августа 1973 года. Окончил Сызранское ВВАУЛ в 1977 году.</a:t>
            </a:r>
            <a:endParaRPr kumimoji="0" lang="ru-RU"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Республику Афганистан с августа 1985 года. Под его командованием экипаж вертолёта Ми-24 31 мая 1986 года выполнял боевое задание. В зоне аэродрома г.Кабул вертолёт был поражён огнём противника из ДШК. Экипаж боролся за жизнь боевой машины, но во время выполнения вынужденной посадки вертолёт опрокинулся, загорелся и взорвался. Майор М.В.Жук погиб.</a:t>
            </a:r>
            <a:endParaRPr kumimoji="0" lang="ru-RU"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самоотверженность награждён орденом Красного Знамени (посмертно). </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г.Сызрань</a:t>
            </a:r>
            <a:endParaRPr kumimoji="0" lang="ru-RU"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Младший сержант</a:t>
            </a:r>
          </a:p>
          <a:p>
            <a:pPr algn="ctr"/>
            <a:r>
              <a:rPr lang="ru-RU" sz="3200" b="1" dirty="0" smtClean="0"/>
              <a:t>Захарьев Александр Юрьевич</a:t>
            </a:r>
            <a:endParaRPr lang="ru-RU" sz="3200" dirty="0"/>
          </a:p>
        </p:txBody>
      </p:sp>
      <p:pic>
        <p:nvPicPr>
          <p:cNvPr id="49154" name="Picture 2" descr="http://s00.yaplakal.com/pics/pics_original/8/2/3/175328.jpg"/>
          <p:cNvPicPr>
            <a:picLocks noChangeAspect="1" noChangeArrowheads="1"/>
          </p:cNvPicPr>
          <p:nvPr/>
        </p:nvPicPr>
        <p:blipFill>
          <a:blip r:embed="rId2"/>
          <a:srcRect/>
          <a:stretch>
            <a:fillRect/>
          </a:stretch>
        </p:blipFill>
        <p:spPr bwMode="auto">
          <a:xfrm>
            <a:off x="4643438" y="3071810"/>
            <a:ext cx="4500562" cy="3786190"/>
          </a:xfrm>
          <a:prstGeom prst="rect">
            <a:avLst/>
          </a:prstGeom>
          <a:noFill/>
        </p:spPr>
      </p:pic>
      <p:sp>
        <p:nvSpPr>
          <p:cNvPr id="49155" name="Rectangle 3"/>
          <p:cNvSpPr>
            <a:spLocks noChangeArrowheads="1"/>
          </p:cNvSpPr>
          <p:nvPr/>
        </p:nvSpPr>
        <p:spPr bwMode="auto">
          <a:xfrm>
            <a:off x="0" y="1357298"/>
            <a:ext cx="464343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Стрелок.</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12 сентября 1959 года в с.Заборовка Сызранского района Куйбышевской области. Русский. Работал механизатором в колхозе им. Чапаева Сызранского района.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7 мая 1979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декабря 1979 года. Принял участие в семи боевых операциях, в ходе которых действовал смело и решительно. При выполнении боевого задания был тяжело ранен и скончался 26 августа 1980 года.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с.Заборовка Сызранского района.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Капитан</a:t>
            </a:r>
          </a:p>
          <a:p>
            <a:pPr algn="ctr"/>
            <a:r>
              <a:rPr lang="ru-RU" sz="3200" b="1" dirty="0" smtClean="0"/>
              <a:t>Захаров Анатолий Иванович</a:t>
            </a:r>
            <a:endParaRPr lang="ru-RU" sz="3200" dirty="0"/>
          </a:p>
        </p:txBody>
      </p:sp>
      <p:sp>
        <p:nvSpPr>
          <p:cNvPr id="52225" name="Rectangle 1"/>
          <p:cNvSpPr>
            <a:spLocks noChangeArrowheads="1"/>
          </p:cNvSpPr>
          <p:nvPr/>
        </p:nvSpPr>
        <p:spPr bwMode="auto">
          <a:xfrm>
            <a:off x="0" y="1428736"/>
            <a:ext cx="592932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Начальник парашютно-десантной службы, лётчик-штурман вертолёта Ми-8.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27 октября 1952 года в г.Шумиха Курганской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20 ноября 1970 года. Окончил Сызранское ВВАУЛ в 1976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сентября 1984 года. Налетал 45 часов. В боевой обстановке действовал грамотно и умело. 16 октября 1984 года экипаж вертолёта Ми-8, в составе которого он находился, выполнял боевую задачу по десантированию тактического воздушного десанта. При подлёте к району десантирования вертолёт был обстрелян, получил повреждения и, потеряв управление, столкнулся с землёй. Капитан А.И.Захаров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г. Шумиха.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7" name="Picture 3" descr="http://artofwar.ru/d/denxvertoletchik/.photo1.jpg"/>
          <p:cNvPicPr>
            <a:picLocks noChangeAspect="1" noChangeArrowheads="1"/>
          </p:cNvPicPr>
          <p:nvPr/>
        </p:nvPicPr>
        <p:blipFill>
          <a:blip r:embed="rId2"/>
          <a:srcRect/>
          <a:stretch>
            <a:fillRect/>
          </a:stretch>
        </p:blipFill>
        <p:spPr bwMode="auto">
          <a:xfrm>
            <a:off x="5755498" y="4071942"/>
            <a:ext cx="3388502" cy="2786058"/>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077072"/>
            <a:ext cx="7207969" cy="2031325"/>
          </a:xfrm>
          <a:prstGeom prst="rect">
            <a:avLst/>
          </a:prstGeom>
        </p:spPr>
        <p:txBody>
          <a:bodyPr wrap="square">
            <a:spAutoFit/>
          </a:bodyPr>
          <a:lstStyle/>
          <a:p>
            <a:pPr algn="ctr"/>
            <a:r>
              <a:rPr lang="ru-RU" b="1" dirty="0" smtClean="0"/>
              <a:t>5 мая  2015 года Сызрани состоялось открытие памятника «Жертвам локальных войн». На гранитной стеле размещены имена 73 погибших и пропавших без вести жителей Сызрани, участвовавших в войне в </a:t>
            </a:r>
          </a:p>
          <a:p>
            <a:pPr algn="ctr"/>
            <a:r>
              <a:rPr lang="ru-RU" b="1" dirty="0" smtClean="0"/>
              <a:t>Афганистане, в локальных конфликтах в Эфиопии, Анголе, Чехословакии и на Северном Кавказе, а также в ликвидации последствий аварии на Чернобыльской АЭС. </a:t>
            </a:r>
            <a:endParaRPr lang="ru-RU" b="1" dirty="0"/>
          </a:p>
        </p:txBody>
      </p:sp>
      <p:sp>
        <p:nvSpPr>
          <p:cNvPr id="92162" name="AutoShape 2" descr="https://e.mail.ru/cgi-bin/getattach?file=DSC_0081.JPG&amp;id=14573495010000000548;0;8&amp;mode=attachment&amp;&amp;x-email=novikovalbert2000%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164" name="AutoShape 4" descr="https://e.mail.ru/cgi-bin/getattach?file=DSC_0081.JPG&amp;id=14573495010000000548;0;8&amp;mode=attachment&amp;&amp;x-email=novikovalbert2000%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166" name="AutoShape 6" descr="https://e.mail.ru/cgi-bin/getattach?file=DSC_0081.JPG&amp;id=14573495010000000548;0;8&amp;mode=attachment&amp;&amp;x-email=novikovalbert2000%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168" name="Picture 8" descr="http://vvs-syzran.ru/uploads/posts/2015-05/1431072390_img_2206.jpg"/>
          <p:cNvPicPr>
            <a:picLocks noChangeAspect="1" noChangeArrowheads="1"/>
          </p:cNvPicPr>
          <p:nvPr/>
        </p:nvPicPr>
        <p:blipFill>
          <a:blip r:embed="rId2"/>
          <a:srcRect/>
          <a:stretch>
            <a:fillRect/>
          </a:stretch>
        </p:blipFill>
        <p:spPr bwMode="auto">
          <a:xfrm>
            <a:off x="2289584" y="764704"/>
            <a:ext cx="4572000" cy="3049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Старший лейтенант</a:t>
            </a:r>
          </a:p>
          <a:p>
            <a:pPr algn="ctr"/>
            <a:r>
              <a:rPr lang="ru-RU" sz="3200" b="1" dirty="0" err="1" smtClean="0"/>
              <a:t>Зиборов</a:t>
            </a:r>
            <a:r>
              <a:rPr lang="ru-RU" sz="3200" b="1" dirty="0" smtClean="0"/>
              <a:t> Владимир Яковлевич</a:t>
            </a:r>
            <a:endParaRPr lang="ru-RU" sz="3200" dirty="0"/>
          </a:p>
        </p:txBody>
      </p:sp>
      <p:sp>
        <p:nvSpPr>
          <p:cNvPr id="53249" name="Rectangle 1"/>
          <p:cNvSpPr>
            <a:spLocks noChangeArrowheads="1"/>
          </p:cNvSpPr>
          <p:nvPr/>
        </p:nvSpPr>
        <p:spPr bwMode="auto">
          <a:xfrm>
            <a:off x="0" y="1643050"/>
            <a:ext cx="55006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Лётчик-оператор боевого вертолёта Ми-24.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23 сентября 1956 года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с.Алисовка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Ивнянского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 Белгородской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3 августа 1973 года. Окончил Сызранское ВВАУЛ в 1977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апреля 1980 года. В составе экипажа вертолёта совершил более 20 боевых вылетов. 23 июля 1980 года во время нанесения бомбардировочного штурмового удара по противнику вертолёт был сбит ракетой в 55 км. западнее аэродрома г.Баграм. Старший лейтенант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В.Я.Зиборов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с.Алисовка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Ивнянского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 Белгородской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3251" name="Picture 3" descr="http://s00.yaplakal.com/pics/pics_original/3/0/5/597503.jpg"/>
          <p:cNvPicPr>
            <a:picLocks noChangeAspect="1" noChangeArrowheads="1"/>
          </p:cNvPicPr>
          <p:nvPr/>
        </p:nvPicPr>
        <p:blipFill>
          <a:blip r:embed="rId2"/>
          <a:srcRect/>
          <a:stretch>
            <a:fillRect/>
          </a:stretch>
        </p:blipFill>
        <p:spPr bwMode="auto">
          <a:xfrm>
            <a:off x="5475594" y="4143380"/>
            <a:ext cx="3668405" cy="2714621"/>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Младший сержант</a:t>
            </a:r>
          </a:p>
          <a:p>
            <a:pPr algn="ctr"/>
            <a:r>
              <a:rPr lang="ru-RU" sz="3200" b="1" dirty="0" err="1" smtClean="0"/>
              <a:t>Ларькин</a:t>
            </a:r>
            <a:r>
              <a:rPr lang="ru-RU" sz="3200" b="1" dirty="0" smtClean="0"/>
              <a:t> Иван Григорьевич</a:t>
            </a:r>
            <a:endParaRPr lang="ru-RU" sz="3200" dirty="0"/>
          </a:p>
        </p:txBody>
      </p:sp>
      <p:sp>
        <p:nvSpPr>
          <p:cNvPr id="54273" name="Rectangle 1"/>
          <p:cNvSpPr>
            <a:spLocks noChangeArrowheads="1"/>
          </p:cNvSpPr>
          <p:nvPr/>
        </p:nvSpPr>
        <p:spPr bwMode="auto">
          <a:xfrm>
            <a:off x="0" y="1428736"/>
            <a:ext cx="564357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Командир парашютно-десантного отделения.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20 июня 1963 года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с.Малячкино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Шигонского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 Куйбышевской области. Чуваш. Окончил техникум транспортного строительства в г.Куйбышев.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9 апреля 1983 года Железнодорожным РВК г.Куйбышева.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октября 1983 года. Неоднократно в составе парашютно-десантной роты принимал участие в боевых операциях, уверенно командовал отделением. 15 августа 1984 года выполнял боевую задачу на позициях боевого охранения. При обстреле поста умело управлял огнём отделения, но в ходе боя был смертельно ранен</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с.Малячкино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Шигонского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5" name="Picture 3" descr="http://s3.uploads.ru/t/1eJ9j.jpg"/>
          <p:cNvPicPr>
            <a:picLocks noChangeAspect="1" noChangeArrowheads="1"/>
          </p:cNvPicPr>
          <p:nvPr/>
        </p:nvPicPr>
        <p:blipFill>
          <a:blip r:embed="rId2"/>
          <a:srcRect/>
          <a:stretch>
            <a:fillRect/>
          </a:stretch>
        </p:blipFill>
        <p:spPr bwMode="auto">
          <a:xfrm>
            <a:off x="5593059" y="4500571"/>
            <a:ext cx="3550941" cy="2357430"/>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Капитан</a:t>
            </a:r>
          </a:p>
          <a:p>
            <a:pPr algn="ctr"/>
            <a:r>
              <a:rPr lang="ru-RU" sz="3200" b="1" dirty="0" err="1" smtClean="0"/>
              <a:t>Легков</a:t>
            </a:r>
            <a:r>
              <a:rPr lang="ru-RU" sz="3200" b="1" dirty="0" smtClean="0"/>
              <a:t> Вячеслав Сергеевич</a:t>
            </a:r>
            <a:endParaRPr lang="ru-RU" sz="3200" dirty="0"/>
          </a:p>
        </p:txBody>
      </p:sp>
      <p:sp>
        <p:nvSpPr>
          <p:cNvPr id="55297" name="Rectangle 1"/>
          <p:cNvSpPr>
            <a:spLocks noChangeArrowheads="1"/>
          </p:cNvSpPr>
          <p:nvPr/>
        </p:nvSpPr>
        <p:spPr bwMode="auto">
          <a:xfrm>
            <a:off x="0" y="1428736"/>
            <a:ext cx="557213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Командир вертолёта Ми-24.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Родился 24 октября 1955 года в </a:t>
            </a:r>
            <a:r>
              <a:rPr kumimoji="0" lang="ru-RU" b="0" i="0" u="none" strike="noStrike" cap="none" normalizeH="0" baseline="0" dirty="0" err="1" smtClean="0">
                <a:ln>
                  <a:noFill/>
                </a:ln>
                <a:solidFill>
                  <a:schemeClr val="tx1"/>
                </a:solidFill>
                <a:effectLst/>
                <a:latin typeface="+mn-lt"/>
                <a:ea typeface="Times New Roman" pitchFamily="18" charset="0"/>
                <a:cs typeface="Times New Roman" pitchFamily="18" charset="0"/>
              </a:rPr>
              <a:t>с.Косачево</a:t>
            </a: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mn-lt"/>
                <a:ea typeface="Times New Roman" pitchFamily="18" charset="0"/>
                <a:cs typeface="Times New Roman" pitchFamily="18" charset="0"/>
              </a:rPr>
              <a:t>Юрьев-Польского</a:t>
            </a: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 района Владимирской области. Русский.</a:t>
            </a:r>
            <a:endParaRPr kumimoji="0" lang="ru-RU"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В Вооружённых силах СССР с 16 октября 1972 года. Окончил Сызранское ВВАУЛ в 1979 году.</a:t>
            </a:r>
            <a:endParaRPr kumimoji="0" lang="ru-RU"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В Республике Афганистан с августа 1983 года. 1 октября 1983 года при ведении воздушной разведки ночью в районе аэродрома г.Джелалабад его вертолёт был обстрелян, а он сам тяжело ранен. Из последних сил </a:t>
            </a:r>
            <a:r>
              <a:rPr kumimoji="0" lang="ru-RU" b="0" i="0" u="none" strike="noStrike" cap="none" normalizeH="0" baseline="0" dirty="0" err="1" smtClean="0">
                <a:ln>
                  <a:noFill/>
                </a:ln>
                <a:solidFill>
                  <a:schemeClr val="tx1"/>
                </a:solidFill>
                <a:effectLst/>
                <a:latin typeface="+mn-lt"/>
                <a:ea typeface="Times New Roman" pitchFamily="18" charset="0"/>
                <a:cs typeface="Times New Roman" pitchFamily="18" charset="0"/>
              </a:rPr>
              <a:t>Легков</a:t>
            </a: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 боролся за спасение боевой машины и членов экипажа и посадил вертолёт на своём аэродроме. 2 апреля 1984 года выполняя очередное боевое задание, был тяжело ранен и в тот же день умер в госпитале.</a:t>
            </a:r>
            <a:endParaRPr kumimoji="0" lang="ru-RU"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n-lt"/>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Похоронен в родном селе.</a:t>
            </a:r>
            <a:endParaRPr kumimoji="0" lang="ru-RU" b="0" i="0" u="none" strike="noStrike" cap="none" normalizeH="0" baseline="0" dirty="0" smtClean="0">
              <a:ln>
                <a:noFill/>
              </a:ln>
              <a:solidFill>
                <a:schemeClr val="tx1"/>
              </a:solidFill>
              <a:effectLst/>
              <a:latin typeface="+mn-lt"/>
              <a:cs typeface="Arial" pitchFamily="34" charset="0"/>
            </a:endParaRPr>
          </a:p>
        </p:txBody>
      </p:sp>
      <p:pic>
        <p:nvPicPr>
          <p:cNvPr id="4" name="Рисунок 3" descr="D:\ds\Downloads\Легков В.С..jpg"/>
          <p:cNvPicPr/>
          <p:nvPr/>
        </p:nvPicPr>
        <p:blipFill>
          <a:blip r:embed="rId2"/>
          <a:srcRect/>
          <a:stretch>
            <a:fillRect/>
          </a:stretch>
        </p:blipFill>
        <p:spPr bwMode="auto">
          <a:xfrm>
            <a:off x="5572132" y="1928802"/>
            <a:ext cx="3571868" cy="4286280"/>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Лейтенант</a:t>
            </a:r>
          </a:p>
          <a:p>
            <a:pPr algn="ctr"/>
            <a:r>
              <a:rPr lang="ru-RU" sz="3200" b="1" dirty="0" err="1" smtClean="0"/>
              <a:t>Леоненко</a:t>
            </a:r>
            <a:r>
              <a:rPr lang="ru-RU" sz="3200" b="1" dirty="0" smtClean="0"/>
              <a:t> Иван Викторович</a:t>
            </a:r>
            <a:endParaRPr lang="ru-RU" sz="3200" dirty="0"/>
          </a:p>
        </p:txBody>
      </p:sp>
      <p:sp>
        <p:nvSpPr>
          <p:cNvPr id="56321" name="Rectangle 1"/>
          <p:cNvSpPr>
            <a:spLocks noChangeArrowheads="1"/>
          </p:cNvSpPr>
          <p:nvPr/>
        </p:nvSpPr>
        <p:spPr bwMode="auto">
          <a:xfrm>
            <a:off x="0" y="1357298"/>
            <a:ext cx="564357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Лётчик-оператор вертолёта Ми-24.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 января 1963 года в совхозе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Дальневосточный</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Октябрьского района Амурской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5 августа 1980 года. Окончил Сызранское ВВАУЛ в 1984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26 мая 1986 года экипаж вертолёта, в составе которого он действовал, при выполнении боевой задачи был обстрелян мятежниками. Лейтенант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И.В.Леоненко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обнаружил установленную на автомобиле зенитную установку и уничтожил её, но на выходе из атак был поражён другим ДШК. Вертолёт, потеряв управление, столкнулся с землёй и взорвался.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3" name="Picture 3" descr="http://fs00.infourok.ru/images/doc/221/13263/1/img45.jpg"/>
          <p:cNvPicPr>
            <a:picLocks noChangeAspect="1" noChangeArrowheads="1"/>
          </p:cNvPicPr>
          <p:nvPr/>
        </p:nvPicPr>
        <p:blipFill>
          <a:blip r:embed="rId2"/>
          <a:srcRect/>
          <a:stretch>
            <a:fillRect/>
          </a:stretch>
        </p:blipFill>
        <p:spPr bwMode="auto">
          <a:xfrm>
            <a:off x="5619757" y="3786190"/>
            <a:ext cx="3524243" cy="3071810"/>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Капитан</a:t>
            </a:r>
          </a:p>
          <a:p>
            <a:pPr algn="ctr"/>
            <a:r>
              <a:rPr lang="ru-RU" sz="3200" b="1" dirty="0" err="1" smtClean="0"/>
              <a:t>Меньшойкин</a:t>
            </a:r>
            <a:r>
              <a:rPr lang="ru-RU" sz="3200" b="1" dirty="0" smtClean="0"/>
              <a:t> Владимир Игнатьевич</a:t>
            </a:r>
            <a:endParaRPr lang="ru-RU" sz="3200" dirty="0"/>
          </a:p>
        </p:txBody>
      </p:sp>
      <p:sp>
        <p:nvSpPr>
          <p:cNvPr id="57345" name="Rectangle 1"/>
          <p:cNvSpPr>
            <a:spLocks noChangeArrowheads="1"/>
          </p:cNvSpPr>
          <p:nvPr/>
        </p:nvSpPr>
        <p:spPr bwMode="auto">
          <a:xfrm>
            <a:off x="0" y="1571612"/>
            <a:ext cx="507206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Командир вертолёта Ми-24.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3 мая 1953 года в г.Уфа Башкирской АССР. Мордвин.</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7 августа 1970 года. Окончил Сызранское ВВАУЛ в 1974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1983 года. Принимал участие в боевых операциях. Проявил высокое профессиональное мастерство. 3 октября 1983 года при выполнении очередной боевой задачи, пилотируемый им вертолёт был сбит мятежниками у населённого пункта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Пачахан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Капитан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В.И.Меньшойкин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Красного Знамени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Батрацкие выселки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7" name="Picture 3" descr="http://fs00.infourok.ru/images/doc/221/13263/1/img16.jpg"/>
          <p:cNvPicPr>
            <a:picLocks noChangeAspect="1" noChangeArrowheads="1"/>
          </p:cNvPicPr>
          <p:nvPr/>
        </p:nvPicPr>
        <p:blipFill>
          <a:blip r:embed="rId2"/>
          <a:srcRect/>
          <a:stretch>
            <a:fillRect/>
          </a:stretch>
        </p:blipFill>
        <p:spPr bwMode="auto">
          <a:xfrm>
            <a:off x="5000628" y="3750472"/>
            <a:ext cx="4143372" cy="3107529"/>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3999" cy="1077218"/>
          </a:xfrm>
          <a:prstGeom prst="rect">
            <a:avLst/>
          </a:prstGeom>
        </p:spPr>
        <p:txBody>
          <a:bodyPr wrap="square">
            <a:spAutoFit/>
          </a:bodyPr>
          <a:lstStyle/>
          <a:p>
            <a:pPr algn="ctr"/>
            <a:r>
              <a:rPr lang="ru-RU" sz="3200" b="1" dirty="0" smtClean="0"/>
              <a:t>Рядовой</a:t>
            </a:r>
          </a:p>
          <a:p>
            <a:pPr algn="ctr"/>
            <a:r>
              <a:rPr lang="ru-RU" sz="3200" b="1" dirty="0" smtClean="0"/>
              <a:t>Мишин Александр Иванович</a:t>
            </a:r>
            <a:endParaRPr lang="ru-RU" sz="3200" dirty="0"/>
          </a:p>
        </p:txBody>
      </p:sp>
      <p:sp>
        <p:nvSpPr>
          <p:cNvPr id="58369" name="Rectangle 1"/>
          <p:cNvSpPr>
            <a:spLocks noChangeArrowheads="1"/>
          </p:cNvSpPr>
          <p:nvPr/>
        </p:nvSpPr>
        <p:spPr bwMode="auto">
          <a:xfrm>
            <a:off x="0" y="1428736"/>
            <a:ext cx="492919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Миномётчик.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5 апреля 1966 года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с.Суринск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Шигонского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 Куйбышевской области. Русский. Окончил техническое училище №1 в г.Ульяновск.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18 апреля 1984 года Заволжским РВК г.Ульяновск.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1984 года. 7 (9) сентября  1984 года в ходе выполнения боевой задачи его подразделение попало в засаду. Метким огнём расчёт подавил несколько огневых точек мятежников. В этом бою Мишин был смертельно ранен осколками мины.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с.Суринск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Шигонского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8371" name="Picture 3" descr="http://www.soldati-russian.ru/_ph/12/505659726.jpg"/>
          <p:cNvPicPr>
            <a:picLocks noChangeAspect="1" noChangeArrowheads="1"/>
          </p:cNvPicPr>
          <p:nvPr/>
        </p:nvPicPr>
        <p:blipFill>
          <a:blip r:embed="rId2"/>
          <a:srcRect/>
          <a:stretch>
            <a:fillRect/>
          </a:stretch>
        </p:blipFill>
        <p:spPr bwMode="auto">
          <a:xfrm>
            <a:off x="4867482" y="4214818"/>
            <a:ext cx="4276517" cy="2643182"/>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Лейтенант</a:t>
            </a:r>
          </a:p>
          <a:p>
            <a:pPr algn="ctr"/>
            <a:r>
              <a:rPr lang="ru-RU" sz="3200" b="1" dirty="0" err="1" smtClean="0"/>
              <a:t>Неунылов</a:t>
            </a:r>
            <a:r>
              <a:rPr lang="ru-RU" sz="3200" b="1" dirty="0" smtClean="0"/>
              <a:t> Алексей Александрович</a:t>
            </a:r>
            <a:endParaRPr lang="ru-RU" sz="3200" dirty="0"/>
          </a:p>
        </p:txBody>
      </p:sp>
      <p:sp>
        <p:nvSpPr>
          <p:cNvPr id="59393" name="Rectangle 1"/>
          <p:cNvSpPr>
            <a:spLocks noChangeArrowheads="1"/>
          </p:cNvSpPr>
          <p:nvPr/>
        </p:nvSpPr>
        <p:spPr bwMode="auto">
          <a:xfrm>
            <a:off x="0" y="1428736"/>
            <a:ext cx="550069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Лётчик-оператор вертолёта Ми-24.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31 августа 1964 года в г.Куйбышеве. Русский. Окончил среднюю школу № 1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Окончил Сызранское ВВАУЛ в 1985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1986 года. 29 ноября 1986 года выполнял боевую задачу по прикрытию группы вертолётов Ми-8, доставлявших боеприпасы в район проведения боевой операции в 15 км. от аэродрома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Джелелабад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полёта его вертолёт был сбит тремя ракетами ПЗРК мятежников. Экипаж покинул падающую машину, но попал под лопасти несущего винта. Лейтенант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А.А.Неунылов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Красного Знамени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5" name="Picture 3" descr="http://cdn.topwar.ru/uploads/posts/2013-03/1364744618_1.jpg"/>
          <p:cNvPicPr>
            <a:picLocks noChangeAspect="1" noChangeArrowheads="1"/>
          </p:cNvPicPr>
          <p:nvPr/>
        </p:nvPicPr>
        <p:blipFill>
          <a:blip r:embed="rId2"/>
          <a:srcRect/>
          <a:stretch>
            <a:fillRect/>
          </a:stretch>
        </p:blipFill>
        <p:spPr bwMode="auto">
          <a:xfrm>
            <a:off x="5406376" y="3929066"/>
            <a:ext cx="3737624" cy="2928934"/>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Рядовой</a:t>
            </a:r>
          </a:p>
          <a:p>
            <a:pPr algn="ctr"/>
            <a:r>
              <a:rPr lang="ru-RU" sz="3200" b="1" dirty="0" smtClean="0"/>
              <a:t>Новиков Александр Сергеевич</a:t>
            </a:r>
            <a:endParaRPr lang="ru-RU" sz="3200" dirty="0"/>
          </a:p>
        </p:txBody>
      </p:sp>
      <p:sp>
        <p:nvSpPr>
          <p:cNvPr id="60417" name="Rectangle 1"/>
          <p:cNvSpPr>
            <a:spLocks noChangeArrowheads="1"/>
          </p:cNvSpPr>
          <p:nvPr/>
        </p:nvSpPr>
        <p:spPr bwMode="auto">
          <a:xfrm>
            <a:off x="0" y="1714488"/>
            <a:ext cx="457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Пулемётчик.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8 сентября 1964 года в г.Сызрань Куйбышевской области. Русский. После окончания школы № 5 работал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Сызранском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турбостроительном заводе.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 апреля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1983 года. Неоднократно в составе мотострелковой роты принимал участие в боевых операциях. 31 декабря 1984 года погиб в бою при выполнении боевого задания.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Батрацкие выселки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9" name="Picture 3" descr="http://s53.radikal.ru/i140/0902/47/f92d5542f726.jpg"/>
          <p:cNvPicPr>
            <a:picLocks noChangeAspect="1" noChangeArrowheads="1"/>
          </p:cNvPicPr>
          <p:nvPr/>
        </p:nvPicPr>
        <p:blipFill>
          <a:blip r:embed="rId2"/>
          <a:srcRect/>
          <a:stretch>
            <a:fillRect/>
          </a:stretch>
        </p:blipFill>
        <p:spPr bwMode="auto">
          <a:xfrm>
            <a:off x="4500562" y="3441225"/>
            <a:ext cx="4643438" cy="3416776"/>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1570"/>
          </a:xfrm>
          <a:prstGeom prst="rect">
            <a:avLst/>
          </a:prstGeom>
        </p:spPr>
        <p:txBody>
          <a:bodyPr wrap="square">
            <a:spAutoFit/>
          </a:bodyPr>
          <a:lstStyle/>
          <a:p>
            <a:pPr algn="ctr"/>
            <a:r>
              <a:rPr lang="ru-RU" sz="3200" b="1" dirty="0" smtClean="0"/>
              <a:t>Лейтенант</a:t>
            </a:r>
          </a:p>
          <a:p>
            <a:pPr algn="ctr"/>
            <a:r>
              <a:rPr lang="ru-RU" sz="3200" b="1" dirty="0" smtClean="0"/>
              <a:t>Новиков Илья Фёдорович</a:t>
            </a:r>
            <a:endParaRPr lang="ru-RU" sz="3200" dirty="0"/>
          </a:p>
        </p:txBody>
      </p:sp>
      <p:sp>
        <p:nvSpPr>
          <p:cNvPr id="61441" name="Rectangle 1"/>
          <p:cNvSpPr>
            <a:spLocks noChangeArrowheads="1"/>
          </p:cNvSpPr>
          <p:nvPr/>
        </p:nvSpPr>
        <p:spPr bwMode="auto">
          <a:xfrm>
            <a:off x="0" y="1428736"/>
            <a:ext cx="535781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Лётчик-оператор вертолёта Ми-24.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21 августа 1965 года в г.Сызрань Куйбышевской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5 августа 1982 года. Окончил Сызранское ВВАУЛ в 1986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апреля 1987 года. 1 июля 1987 года выполнял боевое задание по прикрытию транспортных вертолётов при эвакуации группы спецназа. В 51 км. от населённого пункта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Шахджой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его вертолёт был сбит мятежниками. Лейтенант И.Ф.Новиков получил тяжёлые ранения, от которых скончался 8 июля 1987 года в военном госпитале.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Красного Знамени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3" name="Picture 3" descr="http://maxpark.com/static/u/article_image/12/07/07/tmpCvPImJ.jpeg"/>
          <p:cNvPicPr>
            <a:picLocks noChangeAspect="1" noChangeArrowheads="1"/>
          </p:cNvPicPr>
          <p:nvPr/>
        </p:nvPicPr>
        <p:blipFill>
          <a:blip r:embed="rId2"/>
          <a:srcRect/>
          <a:stretch>
            <a:fillRect/>
          </a:stretch>
        </p:blipFill>
        <p:spPr bwMode="auto">
          <a:xfrm>
            <a:off x="5337909" y="4000504"/>
            <a:ext cx="3806090" cy="2857496"/>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Рядовой</a:t>
            </a:r>
          </a:p>
          <a:p>
            <a:pPr algn="ctr"/>
            <a:r>
              <a:rPr lang="ru-RU" sz="3200" b="1" dirty="0" err="1" smtClean="0"/>
              <a:t>Одуденко</a:t>
            </a:r>
            <a:r>
              <a:rPr lang="ru-RU" sz="3200" b="1" dirty="0" smtClean="0"/>
              <a:t> Николай Иванович</a:t>
            </a:r>
            <a:endParaRPr lang="ru-RU" sz="3200" dirty="0"/>
          </a:p>
        </p:txBody>
      </p:sp>
      <p:pic>
        <p:nvPicPr>
          <p:cNvPr id="62466" name="Picture 2" descr="http://www.smol-news.ru/wp-content/uploads/2013/08/0_7b2f7_950469_orig.jpg"/>
          <p:cNvPicPr>
            <a:picLocks noChangeAspect="1" noChangeArrowheads="1"/>
          </p:cNvPicPr>
          <p:nvPr/>
        </p:nvPicPr>
        <p:blipFill>
          <a:blip r:embed="rId2"/>
          <a:srcRect/>
          <a:stretch>
            <a:fillRect/>
          </a:stretch>
        </p:blipFill>
        <p:spPr bwMode="auto">
          <a:xfrm>
            <a:off x="2195736" y="3052045"/>
            <a:ext cx="4175320" cy="2996952"/>
          </a:xfrm>
          <a:prstGeom prst="rect">
            <a:avLst/>
          </a:prstGeom>
          <a:noFill/>
        </p:spPr>
      </p:pic>
      <p:sp>
        <p:nvSpPr>
          <p:cNvPr id="62467" name="Rectangle 3"/>
          <p:cNvSpPr>
            <a:spLocks noChangeArrowheads="1"/>
          </p:cNvSpPr>
          <p:nvPr/>
        </p:nvSpPr>
        <p:spPr bwMode="auto">
          <a:xfrm>
            <a:off x="0" y="164305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1946 году.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Погиб 22 августа 1968 года в Чехословакии.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Батрацкие выселки</a:t>
            </a:r>
            <a:r>
              <a:rPr kumimoji="0" lang="ru-RU"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00631"/>
            <a:ext cx="4014192" cy="5632311"/>
          </a:xfrm>
          <a:prstGeom prst="rect">
            <a:avLst/>
          </a:prstGeom>
        </p:spPr>
        <p:txBody>
          <a:bodyPr wrap="square">
            <a:spAutoFit/>
          </a:bodyPr>
          <a:lstStyle/>
          <a:p>
            <a:pPr algn="ctr"/>
            <a:r>
              <a:rPr lang="ru-RU" dirty="0"/>
              <a:t>Монумент был установлен на </a:t>
            </a:r>
          </a:p>
          <a:p>
            <a:pPr algn="ctr"/>
            <a:r>
              <a:rPr lang="ru-RU" dirty="0"/>
              <a:t>собранные пожертвования, причем </a:t>
            </a:r>
          </a:p>
          <a:p>
            <a:pPr algn="ctr"/>
            <a:r>
              <a:rPr lang="ru-RU" dirty="0"/>
              <a:t>задумку удалось осуществить буквально за</a:t>
            </a:r>
          </a:p>
          <a:p>
            <a:pPr algn="ctr"/>
            <a:r>
              <a:rPr lang="ru-RU" dirty="0"/>
              <a:t>два месяца. Право открыть памятник, которое прошло под залп почетного караула, было предоставлено главе администрации Сызрани Николаю Лядину. Затем настоятель Храма Георгия Победоносца отец Александр Устинов провел небольшую службу. После перед собравшимися выступили представители общественных организаций, принимавших непосредственное участие в создании этого памятника - Общественный фонд вертолетчиков Сызрани, «Боевое братство» и «Союз «Чернобыль», а также представители </a:t>
            </a:r>
            <a:r>
              <a:rPr lang="ru-RU" dirty="0" err="1"/>
              <a:t>Сызранского</a:t>
            </a:r>
            <a:r>
              <a:rPr lang="ru-RU" dirty="0"/>
              <a:t> ВВАУЛ.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95935" y="1412777"/>
            <a:ext cx="5616625"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1149167"/>
      </p:ext>
    </p:extLst>
  </p:cSld>
  <p:clrMapOvr>
    <a:masterClrMapping/>
  </p:clrMapOvr>
  <p:transition spd="slow">
    <p:cut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Младший сержант</a:t>
            </a:r>
          </a:p>
          <a:p>
            <a:pPr algn="ctr"/>
            <a:r>
              <a:rPr lang="ru-RU" sz="3200" b="1" dirty="0" smtClean="0"/>
              <a:t>Павлов Павел Васильевич</a:t>
            </a:r>
            <a:endParaRPr lang="ru-RU" sz="3200" dirty="0"/>
          </a:p>
        </p:txBody>
      </p:sp>
      <p:sp>
        <p:nvSpPr>
          <p:cNvPr id="63489" name="Rectangle 1"/>
          <p:cNvSpPr>
            <a:spLocks noChangeArrowheads="1"/>
          </p:cNvSpPr>
          <p:nvPr/>
        </p:nvSpPr>
        <p:spPr bwMode="auto">
          <a:xfrm>
            <a:off x="0" y="1357298"/>
            <a:ext cx="528638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Заместитель командира мотострелкового взвода.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30 ноября 1961 года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с.Подвалье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Шигонского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 Куйбышевской области. Русский. Работал в колхозе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Вперёд к коммунизму</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19 мая 1980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Шигонским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октября 1980 года. 29 января 1982 года во время боя в населённом пункте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Махмудраки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течение четырёх часов со взводом удерживал освобождённый от противника дом. Дважды был ранен. Вынес с поля боя раненого товарища. От полученных ран скончался.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на кладбище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с.Подвалье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Шигонского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3491" name="Picture 3" descr="http://cs625422.vk.me/v625422574/12b23/8HxjYMxaB6s.jpg"/>
          <p:cNvPicPr>
            <a:picLocks noChangeAspect="1" noChangeArrowheads="1"/>
          </p:cNvPicPr>
          <p:nvPr/>
        </p:nvPicPr>
        <p:blipFill>
          <a:blip r:embed="rId2"/>
          <a:srcRect/>
          <a:stretch>
            <a:fillRect/>
          </a:stretch>
        </p:blipFill>
        <p:spPr bwMode="auto">
          <a:xfrm>
            <a:off x="5214942" y="4071942"/>
            <a:ext cx="3929058" cy="2786058"/>
          </a:xfrm>
          <a:prstGeom prst="rect">
            <a:avLst/>
          </a:prstGeom>
          <a:noFill/>
        </p:spPr>
      </p:pic>
    </p:spTree>
  </p:cSld>
  <p:clrMapOvr>
    <a:masterClrMapping/>
  </p:clrMapOvr>
  <p:transition spd="slow">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1570"/>
          </a:xfrm>
          <a:prstGeom prst="rect">
            <a:avLst/>
          </a:prstGeom>
        </p:spPr>
        <p:txBody>
          <a:bodyPr wrap="square">
            <a:spAutoFit/>
          </a:bodyPr>
          <a:lstStyle/>
          <a:p>
            <a:pPr algn="ctr"/>
            <a:r>
              <a:rPr lang="ru-RU" sz="3200" b="1" dirty="0" smtClean="0"/>
              <a:t>Капитан</a:t>
            </a:r>
          </a:p>
          <a:p>
            <a:pPr algn="ctr"/>
            <a:r>
              <a:rPr lang="ru-RU" sz="3200" b="1" dirty="0" err="1" smtClean="0"/>
              <a:t>Паксюаткин</a:t>
            </a:r>
            <a:r>
              <a:rPr lang="ru-RU" sz="3200" b="1" dirty="0" smtClean="0"/>
              <a:t> Александр Васильевич</a:t>
            </a:r>
            <a:endParaRPr lang="ru-RU" sz="3200" dirty="0"/>
          </a:p>
        </p:txBody>
      </p:sp>
      <p:sp>
        <p:nvSpPr>
          <p:cNvPr id="64513" name="Rectangle 1"/>
          <p:cNvSpPr>
            <a:spLocks noChangeArrowheads="1"/>
          </p:cNvSpPr>
          <p:nvPr/>
        </p:nvSpPr>
        <p:spPr bwMode="auto">
          <a:xfrm>
            <a:off x="0" y="1428736"/>
            <a:ext cx="50006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Командир вертолёта Ми-24.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13 сентября 1958 года в г.Сызрань Куйбышевской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1 августа 1977 года. Окончил Сызранское ВВАУЛ в 1981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сентября 1985 года. 3 июня 1986 года выполнял боевое задание по прикрытию колонны наземных войск на маршруте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Кабул-Гардез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45 км. от г.Кабул колонна подверглась обстрелу. При атаке экипажем Ми-24 огневых средств противника вертолёт был сбит. Капитан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А.В.Паксюаткин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Красного Знамени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4515" name="Picture 3" descr="http://images.mreadz.com/343/342115/31.jpeg"/>
          <p:cNvPicPr>
            <a:picLocks noChangeAspect="1" noChangeArrowheads="1"/>
          </p:cNvPicPr>
          <p:nvPr/>
        </p:nvPicPr>
        <p:blipFill>
          <a:blip r:embed="rId2"/>
          <a:srcRect/>
          <a:stretch>
            <a:fillRect/>
          </a:stretch>
        </p:blipFill>
        <p:spPr bwMode="auto">
          <a:xfrm>
            <a:off x="4947430" y="4286256"/>
            <a:ext cx="4196569" cy="2571744"/>
          </a:xfrm>
          <a:prstGeom prst="rect">
            <a:avLst/>
          </a:prstGeom>
          <a:noFill/>
        </p:spPr>
      </p:pic>
    </p:spTree>
  </p:cSld>
  <p:clrMapOvr>
    <a:masterClrMapping/>
  </p:clrMapOvr>
  <p:transition spd="slow">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357166"/>
            <a:ext cx="9144000" cy="1077218"/>
          </a:xfrm>
          <a:prstGeom prst="rect">
            <a:avLst/>
          </a:prstGeom>
        </p:spPr>
        <p:txBody>
          <a:bodyPr wrap="square">
            <a:spAutoFit/>
          </a:bodyPr>
          <a:lstStyle/>
          <a:p>
            <a:pPr algn="ctr"/>
            <a:r>
              <a:rPr lang="ru-RU" sz="3200" b="1" dirty="0" smtClean="0"/>
              <a:t>Лейтенант</a:t>
            </a:r>
          </a:p>
          <a:p>
            <a:pPr algn="ctr"/>
            <a:r>
              <a:rPr lang="ru-RU" sz="3200" b="1" dirty="0" smtClean="0"/>
              <a:t>Пирогов Сергей Николаевич</a:t>
            </a:r>
            <a:endParaRPr lang="ru-RU" sz="3200" dirty="0"/>
          </a:p>
        </p:txBody>
      </p:sp>
      <p:sp>
        <p:nvSpPr>
          <p:cNvPr id="65537" name="Rectangle 1"/>
          <p:cNvSpPr>
            <a:spLocks noChangeArrowheads="1"/>
          </p:cNvSpPr>
          <p:nvPr/>
        </p:nvSpPr>
        <p:spPr bwMode="auto">
          <a:xfrm>
            <a:off x="0" y="1357298"/>
            <a:ext cx="492919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Бортовой техник вертолёта Ми-8.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10 мая 1966 года в г.Сызрань Куйбышевской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5 августа 1983 года. Окончил Кировское ВАТУ в 1986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августа 1988 года. Неоднократно принимал участие в боевых операциях. Проявил себя мужественным и отлично подготовленным офицером. В составе экипажа совершал боевые вылеты по высадке десантов, эвакуации больных и раненых из районов боевых действий. Погиб 13 ноября 1988 года при обстреле аэродрома у г.Кабул.</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Красного Знамени (посмертно).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Батрацкие выселки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5539" name="Picture 3" descr="http://st.otvaga2004.ru/wp-content/uploads/2013/05/otvaga2004_mi8_48.jpg"/>
          <p:cNvPicPr>
            <a:picLocks noChangeAspect="1" noChangeArrowheads="1"/>
          </p:cNvPicPr>
          <p:nvPr/>
        </p:nvPicPr>
        <p:blipFill>
          <a:blip r:embed="rId2"/>
          <a:srcRect/>
          <a:stretch>
            <a:fillRect/>
          </a:stretch>
        </p:blipFill>
        <p:spPr bwMode="auto">
          <a:xfrm>
            <a:off x="4643438" y="4500570"/>
            <a:ext cx="4500562" cy="2357430"/>
          </a:xfrm>
          <a:prstGeom prst="rect">
            <a:avLst/>
          </a:prstGeom>
          <a:noFill/>
        </p:spPr>
      </p:pic>
    </p:spTree>
  </p:cSld>
  <p:clrMapOvr>
    <a:masterClrMapping/>
  </p:clrMapOvr>
  <p:transition spd="slow">
    <p:cut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Рядовой</a:t>
            </a:r>
          </a:p>
          <a:p>
            <a:pPr algn="ctr"/>
            <a:r>
              <a:rPr lang="ru-RU" sz="3200" b="1" dirty="0" smtClean="0"/>
              <a:t>Плотников Александр Борисович</a:t>
            </a:r>
            <a:endParaRPr lang="ru-RU" sz="3200" dirty="0"/>
          </a:p>
        </p:txBody>
      </p:sp>
      <p:sp>
        <p:nvSpPr>
          <p:cNvPr id="66561" name="Rectangle 1"/>
          <p:cNvSpPr>
            <a:spLocks noChangeArrowheads="1"/>
          </p:cNvSpPr>
          <p:nvPr/>
        </p:nvSpPr>
        <p:spPr bwMode="auto">
          <a:xfrm>
            <a:off x="0" y="1500174"/>
            <a:ext cx="4214810" cy="4643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7 декабря 1962 года. Окончил Сызранский политехнический техникум.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в апреле 1982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Республику Афганистан был отправлен после краткосрочной подготовки в Алма-Ате. Принимал участие в боевых операциях. В декабре 1982 года был тяжело ранен. После перенесённых операций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Баграме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Ташкенте был перевезён в Сызрань, но 26 января 1983 года умер в городской больнице.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3" name="Picture 3" descr="http://cs1685.vkontakte.ru/u9676584/96615607/x_272ca47d.jpg"/>
          <p:cNvPicPr>
            <a:picLocks noChangeAspect="1" noChangeArrowheads="1"/>
          </p:cNvPicPr>
          <p:nvPr/>
        </p:nvPicPr>
        <p:blipFill>
          <a:blip r:embed="rId2"/>
          <a:srcRect/>
          <a:stretch>
            <a:fillRect/>
          </a:stretch>
        </p:blipFill>
        <p:spPr bwMode="auto">
          <a:xfrm>
            <a:off x="4143372" y="3557585"/>
            <a:ext cx="5000628" cy="3300415"/>
          </a:xfrm>
          <a:prstGeom prst="rect">
            <a:avLst/>
          </a:prstGeom>
          <a:noFill/>
        </p:spPr>
      </p:pic>
    </p:spTree>
  </p:cSld>
  <p:clrMapOvr>
    <a:masterClrMapping/>
  </p:clrMapOvr>
  <p:transition spd="slow">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Капитан</a:t>
            </a:r>
          </a:p>
          <a:p>
            <a:pPr algn="ctr"/>
            <a:r>
              <a:rPr lang="ru-RU" sz="3200" b="1" dirty="0" err="1" smtClean="0"/>
              <a:t>Пожарищенский</a:t>
            </a:r>
            <a:r>
              <a:rPr lang="ru-RU" sz="3200" b="1" dirty="0" smtClean="0"/>
              <a:t> Григорий Павлович</a:t>
            </a:r>
            <a:endParaRPr lang="ru-RU" sz="3200" dirty="0"/>
          </a:p>
        </p:txBody>
      </p:sp>
      <p:sp>
        <p:nvSpPr>
          <p:cNvPr id="67585" name="Rectangle 1"/>
          <p:cNvSpPr>
            <a:spLocks noChangeArrowheads="1"/>
          </p:cNvSpPr>
          <p:nvPr/>
        </p:nvSpPr>
        <p:spPr bwMode="auto">
          <a:xfrm>
            <a:off x="0" y="1428736"/>
            <a:ext cx="4572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Старший лётчик вертолёта Ми-8.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Военный лётчик 1-го класса. Родился 13 апреля 1949 года в г.Казань Татарской АССР.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3 августа 1967 года. Окончил Сызранское ВВАУЛ в 1971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мая 1980 года. Проявил мужество, отвагу и высокое профессиональное мастерство. 22 сентября 1980 года погиб при выполнении боевого задания по досмотру каравана в 140 км. южнее г.Кандагар.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Батрацкие выселки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7587" name="Picture 3" descr="http://www.hyperscale.com/images/hip-hs.jpg"/>
          <p:cNvPicPr>
            <a:picLocks noChangeAspect="1" noChangeArrowheads="1"/>
          </p:cNvPicPr>
          <p:nvPr/>
        </p:nvPicPr>
        <p:blipFill>
          <a:blip r:embed="rId2"/>
          <a:srcRect/>
          <a:stretch>
            <a:fillRect/>
          </a:stretch>
        </p:blipFill>
        <p:spPr bwMode="auto">
          <a:xfrm>
            <a:off x="4572001" y="3914775"/>
            <a:ext cx="4572000" cy="2943226"/>
          </a:xfrm>
          <a:prstGeom prst="rect">
            <a:avLst/>
          </a:prstGeom>
          <a:noFill/>
        </p:spPr>
      </p:pic>
    </p:spTree>
  </p:cSld>
  <p:clrMapOvr>
    <a:masterClrMapping/>
  </p:clrMapOvr>
  <p:transition spd="slow">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1357298"/>
            <a:ext cx="564357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Наводчик орудия танка.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15 декабря 1963 года в г.Сызрань Куйбышевской области. Русский. Окончил СГПТУ №17. Работал помощником машиниста в локомотивном депо ст. 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22 апреля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1983 года. 13 декабря (12 сентября) 1984 года в составе сторожевого поста выполнял боевую задачу по охране участка дороги. При отражении нападения противника на пост получил</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ранение, но продолжал вести бой. </a:t>
            </a:r>
            <a:r>
              <a:rPr lang="ru-RU" dirty="0" smtClean="0">
                <a:ea typeface="Times New Roman" pitchFamily="18" charset="0"/>
                <a:cs typeface="Times New Roman" pitchFamily="18" charset="0"/>
              </a:rPr>
              <a:t>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торое ранение оказалось смертельным.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Кашпир Рудник</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0" y="357166"/>
            <a:ext cx="9144000" cy="1077218"/>
          </a:xfrm>
          <a:prstGeom prst="rect">
            <a:avLst/>
          </a:prstGeom>
        </p:spPr>
        <p:txBody>
          <a:bodyPr wrap="square">
            <a:spAutoFit/>
          </a:bodyPr>
          <a:lstStyle/>
          <a:p>
            <a:pPr lvl="0" algn="ctr"/>
            <a:r>
              <a:rPr lang="ru-RU" sz="3200" b="1" dirty="0" smtClean="0">
                <a:ea typeface="Times New Roman" pitchFamily="18" charset="0"/>
                <a:cs typeface="Times New Roman" pitchFamily="18" charset="0"/>
              </a:rPr>
              <a:t>Рядовой</a:t>
            </a:r>
          </a:p>
          <a:p>
            <a:pPr lvl="0" algn="ctr"/>
            <a:r>
              <a:rPr lang="ru-RU" sz="3200" b="1" dirty="0" smtClean="0">
                <a:ea typeface="Times New Roman" pitchFamily="18" charset="0"/>
                <a:cs typeface="Times New Roman" pitchFamily="18" charset="0"/>
              </a:rPr>
              <a:t>Романов Сергей Вениаминович</a:t>
            </a:r>
            <a:endParaRPr lang="ru-RU" sz="1400" dirty="0" smtClean="0">
              <a:latin typeface="Arial" pitchFamily="34" charset="0"/>
              <a:cs typeface="Arial" pitchFamily="34" charset="0"/>
            </a:endParaRPr>
          </a:p>
        </p:txBody>
      </p:sp>
      <p:pic>
        <p:nvPicPr>
          <p:cNvPr id="68614" name="Picture 6" descr="http://pics2.pokazuha.ru/p442/a/a/6090765daa.jpg"/>
          <p:cNvPicPr>
            <a:picLocks noChangeAspect="1" noChangeArrowheads="1"/>
          </p:cNvPicPr>
          <p:nvPr/>
        </p:nvPicPr>
        <p:blipFill>
          <a:blip r:embed="rId2"/>
          <a:srcRect/>
          <a:stretch>
            <a:fillRect/>
          </a:stretch>
        </p:blipFill>
        <p:spPr bwMode="auto">
          <a:xfrm>
            <a:off x="5572132" y="4000504"/>
            <a:ext cx="3571868" cy="2857495"/>
          </a:xfrm>
          <a:prstGeom prst="rect">
            <a:avLst/>
          </a:prstGeom>
          <a:noFill/>
        </p:spPr>
      </p:pic>
    </p:spTree>
  </p:cSld>
  <p:clrMapOvr>
    <a:masterClrMapping/>
  </p:clrMapOvr>
  <p:transition spd="slow">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Служащий СА</a:t>
            </a:r>
          </a:p>
          <a:p>
            <a:pPr algn="ctr"/>
            <a:r>
              <a:rPr lang="ru-RU" sz="3200" b="1" dirty="0" smtClean="0"/>
              <a:t>Рукин Юрий Евгеньевич</a:t>
            </a:r>
            <a:endParaRPr lang="ru-RU" sz="3200" dirty="0"/>
          </a:p>
        </p:txBody>
      </p:sp>
      <p:sp>
        <p:nvSpPr>
          <p:cNvPr id="69633" name="Rectangle 1"/>
          <p:cNvSpPr>
            <a:spLocks noChangeArrowheads="1"/>
          </p:cNvSpPr>
          <p:nvPr/>
        </p:nvSpPr>
        <p:spPr bwMode="auto">
          <a:xfrm>
            <a:off x="0" y="1500174"/>
            <a:ext cx="34289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28 октября 1957 года в г.Капсукас Литовской ССР. Русский. Работал  в СМУ №1 г.Саранск.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добровольном порядке через Саранский ГВК Мордовской АССР 22 октября 1985 года был направлен для работы по найму в советские войска, находившиеся в Республике Афганистан.</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Погиб 22 января 1986 года при обстреле </a:t>
            </a:r>
            <a:r>
              <a:rPr kumimoji="0" lang="ru-RU" b="0" i="0" u="none" strike="noStrike" cap="none" normalizeH="0" baseline="0" dirty="0" smtClean="0">
                <a:ln>
                  <a:noFill/>
                </a:ln>
                <a:solidFill>
                  <a:schemeClr val="tx1"/>
                </a:solidFill>
                <a:effectLst/>
                <a:latin typeface="+mn-lt"/>
                <a:ea typeface="Times New Roman" pitchFamily="18" charset="0"/>
                <a:cs typeface="Times New Roman" pitchFamily="18" charset="0"/>
              </a:rPr>
              <a:t>противником пункта дислокации воинской части.</a:t>
            </a:r>
            <a:endParaRPr kumimoji="0" lang="ru-RU"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n-lt"/>
                <a:ea typeface="Times New Roman" pitchFamily="18" charset="0"/>
                <a:cs typeface="Arial" pitchFamily="34" charset="0"/>
              </a:rPr>
              <a:t>Похоронен на кладбище «Фомкин сад» г.Сызрань</a:t>
            </a:r>
            <a:r>
              <a:rPr kumimoji="0" lang="ru-RU" b="0" i="0" u="none" strike="noStrike" cap="none" normalizeH="0" baseline="0" dirty="0" smtClean="0">
                <a:ln>
                  <a:noFill/>
                </a:ln>
                <a:solidFill>
                  <a:schemeClr val="tx1"/>
                </a:solidFill>
                <a:effectLst/>
                <a:latin typeface="+mn-lt"/>
                <a:cs typeface="Arial" pitchFamily="34" charset="0"/>
              </a:rPr>
              <a:t> </a:t>
            </a:r>
          </a:p>
        </p:txBody>
      </p:sp>
      <p:pic>
        <p:nvPicPr>
          <p:cNvPr id="69635" name="Picture 3" descr="http://bashny.net/uploads/images/00/00/45/2014/03/02/b33b7a9ea1.jpg"/>
          <p:cNvPicPr>
            <a:picLocks noChangeAspect="1" noChangeArrowheads="1"/>
          </p:cNvPicPr>
          <p:nvPr/>
        </p:nvPicPr>
        <p:blipFill>
          <a:blip r:embed="rId2"/>
          <a:srcRect/>
          <a:stretch>
            <a:fillRect/>
          </a:stretch>
        </p:blipFill>
        <p:spPr bwMode="auto">
          <a:xfrm>
            <a:off x="3771259" y="3000373"/>
            <a:ext cx="5372741" cy="3857628"/>
          </a:xfrm>
          <a:prstGeom prst="rect">
            <a:avLst/>
          </a:prstGeom>
          <a:noFill/>
        </p:spPr>
      </p:pic>
    </p:spTree>
  </p:cSld>
  <p:clrMapOvr>
    <a:masterClrMapping/>
  </p:clrMapOvr>
  <p:transition spd="slow">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Младший сержант </a:t>
            </a:r>
          </a:p>
          <a:p>
            <a:pPr algn="ctr"/>
            <a:r>
              <a:rPr lang="ru-RU" sz="3200" b="1" dirty="0" err="1" smtClean="0"/>
              <a:t>Россоленко</a:t>
            </a:r>
            <a:r>
              <a:rPr lang="ru-RU" sz="3200" b="1" dirty="0" smtClean="0"/>
              <a:t> Игорь Николаевич</a:t>
            </a:r>
            <a:endParaRPr lang="ru-RU" sz="3200" dirty="0"/>
          </a:p>
        </p:txBody>
      </p:sp>
      <p:sp>
        <p:nvSpPr>
          <p:cNvPr id="70657" name="Rectangle 1"/>
          <p:cNvSpPr>
            <a:spLocks noChangeArrowheads="1"/>
          </p:cNvSpPr>
          <p:nvPr/>
        </p:nvSpPr>
        <p:spPr bwMode="auto">
          <a:xfrm>
            <a:off x="0" y="1428736"/>
            <a:ext cx="471487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Санинструктор химической роты.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15 марта 1966 года в г.Сызрань Куйбышевской области. Русский. Окончил профтехучилище. Работал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Сызранском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нефтеперерабатывающем заводе.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в октябре 1984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После окончания учебной части был отправлен в Республику Афганистан. Неоднократно принимал участие в боевых операциях. 18 июня 1986 года принял участие в бое с крупной бандой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душманов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котором и был сражён вражеской очередью.</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0659" name="Picture 3" descr="http://www.afgan.ru/11/Pic3.jpg"/>
          <p:cNvPicPr>
            <a:picLocks noChangeAspect="1" noChangeArrowheads="1"/>
          </p:cNvPicPr>
          <p:nvPr/>
        </p:nvPicPr>
        <p:blipFill>
          <a:blip r:embed="rId2"/>
          <a:srcRect/>
          <a:stretch>
            <a:fillRect/>
          </a:stretch>
        </p:blipFill>
        <p:spPr bwMode="auto">
          <a:xfrm>
            <a:off x="4901051" y="4000505"/>
            <a:ext cx="4242949" cy="2857496"/>
          </a:xfrm>
          <a:prstGeom prst="rect">
            <a:avLst/>
          </a:prstGeom>
          <a:noFill/>
        </p:spPr>
      </p:pic>
    </p:spTree>
  </p:cSld>
  <p:clrMapOvr>
    <a:masterClrMapping/>
  </p:clrMapOvr>
  <p:transition spd="slow">
    <p:cut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3999" cy="1077218"/>
          </a:xfrm>
          <a:prstGeom prst="rect">
            <a:avLst/>
          </a:prstGeom>
        </p:spPr>
        <p:txBody>
          <a:bodyPr wrap="square">
            <a:spAutoFit/>
          </a:bodyPr>
          <a:lstStyle/>
          <a:p>
            <a:pPr algn="ctr"/>
            <a:r>
              <a:rPr lang="ru-RU" sz="3200" b="1" dirty="0" smtClean="0"/>
              <a:t>Рядовой</a:t>
            </a:r>
          </a:p>
          <a:p>
            <a:pPr algn="ctr"/>
            <a:r>
              <a:rPr lang="ru-RU" sz="3200" b="1" dirty="0" smtClean="0"/>
              <a:t>Самойлов Юрий Иванович</a:t>
            </a:r>
            <a:endParaRPr lang="ru-RU" sz="3200" dirty="0"/>
          </a:p>
        </p:txBody>
      </p:sp>
      <p:sp>
        <p:nvSpPr>
          <p:cNvPr id="71681" name="Rectangle 1"/>
          <p:cNvSpPr>
            <a:spLocks noChangeArrowheads="1"/>
          </p:cNvSpPr>
          <p:nvPr/>
        </p:nvSpPr>
        <p:spPr bwMode="auto">
          <a:xfrm>
            <a:off x="0" y="1714488"/>
            <a:ext cx="41433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Стрелок-гранатомётчик.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4 июня 1963 года в г.Сызрань Куйбышевской области. Русский. Работал токарем на автобазе №4</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2 октября 1981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декабря 1981 года. 19 (18) апреля1981 года погиб в бою при прочёсывании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зелёнки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провинции Кандагар.</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 Одна из улиц города носит его имя.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83" name="Picture 3" descr="http://andresh.ru/images/sav/statyi2/ags-17-3.jpg"/>
          <p:cNvPicPr>
            <a:picLocks noChangeAspect="1" noChangeArrowheads="1"/>
          </p:cNvPicPr>
          <p:nvPr/>
        </p:nvPicPr>
        <p:blipFill>
          <a:blip r:embed="rId2"/>
          <a:srcRect/>
          <a:stretch>
            <a:fillRect/>
          </a:stretch>
        </p:blipFill>
        <p:spPr bwMode="auto">
          <a:xfrm>
            <a:off x="4177045" y="3357562"/>
            <a:ext cx="4966956" cy="3500438"/>
          </a:xfrm>
          <a:prstGeom prst="rect">
            <a:avLst/>
          </a:prstGeom>
          <a:noFill/>
        </p:spPr>
      </p:pic>
    </p:spTree>
  </p:cSld>
  <p:clrMapOvr>
    <a:masterClrMapping/>
  </p:clrMapOvr>
  <p:transition spd="slow">
    <p:cut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357166"/>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Рядовой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Серов Михаил Борисович</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6" name="Rectangle 2"/>
          <p:cNvSpPr>
            <a:spLocks noChangeArrowheads="1"/>
          </p:cNvSpPr>
          <p:nvPr/>
        </p:nvSpPr>
        <p:spPr bwMode="auto">
          <a:xfrm>
            <a:off x="0" y="1428736"/>
            <a:ext cx="557213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Стрелок-наводчик.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22 августа 1964 года в г.Сызрань Куйбышевской области. Русский. Окончил Сызранский политехнический техникум.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 апреля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июля 1983 года. В одном из боёв, проявив самоотверженность и мужество, под огнём противника вынес поля боя раненого командира. При выполнении очередного боевого задания обнаружил склад с боеприпасам противника. Погиб в бою 7 марта 1985 года.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a:t>
            </a:r>
            <a:r>
              <a:rPr kumimoji="0" lang="ru-RU"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награждён</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медалью </a:t>
            </a:r>
            <a:r>
              <a:rPr kumimoji="0" lang="ru-RU"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боевые заслуги</a:t>
            </a:r>
            <a:r>
              <a:rPr kumimoji="0" lang="ru-RU"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2708" name="Picture 4" descr="http://wartime.org.ua/uploads/posts/2012-02/1328555974_2.jpg"/>
          <p:cNvPicPr>
            <a:picLocks noChangeAspect="1" noChangeArrowheads="1"/>
          </p:cNvPicPr>
          <p:nvPr/>
        </p:nvPicPr>
        <p:blipFill>
          <a:blip r:embed="rId2"/>
          <a:srcRect/>
          <a:stretch>
            <a:fillRect/>
          </a:stretch>
        </p:blipFill>
        <p:spPr bwMode="auto">
          <a:xfrm>
            <a:off x="5417944" y="4071942"/>
            <a:ext cx="3707005" cy="2786058"/>
          </a:xfrm>
          <a:prstGeom prst="rect">
            <a:avLst/>
          </a:prstGeom>
          <a:noFill/>
        </p:spPr>
      </p:pic>
    </p:spTree>
  </p:cSld>
  <p:clrMapOvr>
    <a:masterClrMapping/>
  </p:clrMapOvr>
  <p:transition spd="slow">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994398"/>
            <a:ext cx="2408522" cy="4046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35954"/>
            <a:ext cx="3593505" cy="5404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476672"/>
            <a:ext cx="4104456" cy="1429272"/>
          </a:xfrm>
          <a:prstGeom prst="rect">
            <a:avLst/>
          </a:prstGeom>
        </p:spPr>
      </p:pic>
    </p:spTree>
    <p:extLst>
      <p:ext uri="{BB962C8B-B14F-4D97-AF65-F5344CB8AC3E}">
        <p14:creationId xmlns:p14="http://schemas.microsoft.com/office/powerpoint/2010/main" val="1766096220"/>
      </p:ext>
    </p:extLst>
  </p:cSld>
  <p:clrMapOvr>
    <a:masterClrMapping/>
  </p:clrMapOvr>
  <p:transition spd="slow">
    <p:cut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Прапорщик</a:t>
            </a:r>
          </a:p>
          <a:p>
            <a:pPr algn="ctr"/>
            <a:r>
              <a:rPr lang="ru-RU" sz="3200" b="1" dirty="0" smtClean="0"/>
              <a:t>Сиренко Владимир Сергеевич</a:t>
            </a:r>
            <a:endParaRPr lang="ru-RU" sz="3200" dirty="0"/>
          </a:p>
        </p:txBody>
      </p:sp>
      <p:sp>
        <p:nvSpPr>
          <p:cNvPr id="73729" name="Rectangle 1"/>
          <p:cNvSpPr>
            <a:spLocks noChangeArrowheads="1"/>
          </p:cNvSpPr>
          <p:nvPr/>
        </p:nvSpPr>
        <p:spPr bwMode="auto">
          <a:xfrm>
            <a:off x="0" y="1428736"/>
            <a:ext cx="578644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Начальник мастерской связи и радиотехнического оборудования.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4 сентября 1959 года в г.Сызрань Куйбышевской области. Русский. Окончил Сызранский политехнический техникум.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14 ноября 1979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августа 1983 года. Проявил себя умелым, инициативным, хорошо подготовленным специалистом. 15 ноября 1983 года готовился отправиться на выполнение боевого задания. При взлёте вертолёт, в котором он находился, был обстрелян противником и, получив повреждения, загорелся. Прапорщик В.С.Сиренко погиб в горящем вертолёте.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3731" name="Picture 3" descr="http://xramalexnevski.ucoz.ru/images/dom/2015god/chudo_afgan/chudo_afg1.jpg"/>
          <p:cNvPicPr>
            <a:picLocks noChangeAspect="1" noChangeArrowheads="1"/>
          </p:cNvPicPr>
          <p:nvPr/>
        </p:nvPicPr>
        <p:blipFill>
          <a:blip r:embed="rId2"/>
          <a:srcRect/>
          <a:stretch>
            <a:fillRect/>
          </a:stretch>
        </p:blipFill>
        <p:spPr bwMode="auto">
          <a:xfrm>
            <a:off x="5715008" y="4214818"/>
            <a:ext cx="3428991" cy="2643182"/>
          </a:xfrm>
          <a:prstGeom prst="rect">
            <a:avLst/>
          </a:prstGeom>
          <a:noFill/>
        </p:spPr>
      </p:pic>
    </p:spTree>
  </p:cSld>
  <p:clrMapOvr>
    <a:masterClrMapping/>
  </p:clrMapOvr>
  <p:transition spd="slow">
    <p:cut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1570"/>
          </a:xfrm>
          <a:prstGeom prst="rect">
            <a:avLst/>
          </a:prstGeom>
        </p:spPr>
        <p:txBody>
          <a:bodyPr wrap="square">
            <a:spAutoFit/>
          </a:bodyPr>
          <a:lstStyle/>
          <a:p>
            <a:pPr algn="ctr"/>
            <a:r>
              <a:rPr lang="ru-RU" sz="3200" b="1" dirty="0" smtClean="0"/>
              <a:t>Рядовой</a:t>
            </a:r>
          </a:p>
          <a:p>
            <a:pPr algn="ctr"/>
            <a:r>
              <a:rPr lang="ru-RU" sz="3200" b="1" dirty="0" smtClean="0"/>
              <a:t>Строев Сергей Иванович</a:t>
            </a:r>
            <a:endParaRPr lang="ru-RU" sz="3200" dirty="0"/>
          </a:p>
        </p:txBody>
      </p:sp>
      <p:sp>
        <p:nvSpPr>
          <p:cNvPr id="74753" name="Rectangle 1"/>
          <p:cNvSpPr>
            <a:spLocks noChangeArrowheads="1"/>
          </p:cNvSpPr>
          <p:nvPr/>
        </p:nvSpPr>
        <p:spPr bwMode="auto">
          <a:xfrm>
            <a:off x="0" y="1500174"/>
            <a:ext cx="592932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Стрелок-гранатомётчик.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4 июля 1962 года в с.Демидовка Сызранского района Куйбышевской области.  Русский. Работал трактористом в совхозе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Большевик</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 апреля 1981 года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1981 года. Неоднократно принимал участие в боевых операциях, в которых проявил мужество и отвагу.31 января 1982 года при возвращении с боевого задания был смертельно ранен.</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с.Демидовка.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4755" name="Picture 3" descr="http://afgan-sich.at.ua/036_345gv2/v0022.jpg"/>
          <p:cNvPicPr>
            <a:picLocks noChangeAspect="1" noChangeArrowheads="1"/>
          </p:cNvPicPr>
          <p:nvPr/>
        </p:nvPicPr>
        <p:blipFill>
          <a:blip r:embed="rId2"/>
          <a:srcRect/>
          <a:stretch>
            <a:fillRect/>
          </a:stretch>
        </p:blipFill>
        <p:spPr bwMode="auto">
          <a:xfrm>
            <a:off x="5872938" y="1857365"/>
            <a:ext cx="3271062" cy="5000636"/>
          </a:xfrm>
          <a:prstGeom prst="rect">
            <a:avLst/>
          </a:prstGeom>
          <a:noFill/>
        </p:spPr>
      </p:pic>
    </p:spTree>
  </p:cSld>
  <p:clrMapOvr>
    <a:masterClrMapping/>
  </p:clrMapOvr>
  <p:transition spd="slow">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Рядовой</a:t>
            </a:r>
          </a:p>
          <a:p>
            <a:pPr algn="ctr"/>
            <a:r>
              <a:rPr lang="ru-RU" sz="3200" b="1" dirty="0" err="1" smtClean="0"/>
              <a:t>Студенцов</a:t>
            </a:r>
            <a:r>
              <a:rPr lang="ru-RU" sz="3200" b="1" dirty="0" smtClean="0"/>
              <a:t> Игорь Борисович</a:t>
            </a:r>
            <a:endParaRPr lang="ru-RU" sz="3200" dirty="0"/>
          </a:p>
        </p:txBody>
      </p:sp>
      <p:sp>
        <p:nvSpPr>
          <p:cNvPr id="75777" name="Rectangle 1"/>
          <p:cNvSpPr>
            <a:spLocks noChangeArrowheads="1"/>
          </p:cNvSpPr>
          <p:nvPr/>
        </p:nvSpPr>
        <p:spPr bwMode="auto">
          <a:xfrm>
            <a:off x="0" y="1428736"/>
            <a:ext cx="542925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Заряжающий танка.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12 июля 1965 года в г.Сызрань Куйбышевской области.  Русский. Окончил СГПТУ № 41. Работал слесарем-инструментальщиком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сызранском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заводе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Пластик</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19 апреля 1984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июня 1984 года. 12 сентября (12 октября)1984 года в составе разведдозора выполнял боевую задачу. При подходе к одному из населённых пунктов дозор был обстрелян. Подавил несколько огневых точек противника, но в перестрелке получил смертельное ранение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Батрацкие выселки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5779" name="Picture 3" descr="http://photo.sf.co.ua/g/450/10.jpg"/>
          <p:cNvPicPr>
            <a:picLocks noChangeAspect="1" noChangeArrowheads="1"/>
          </p:cNvPicPr>
          <p:nvPr/>
        </p:nvPicPr>
        <p:blipFill>
          <a:blip r:embed="rId2" cstate="print"/>
          <a:srcRect/>
          <a:stretch>
            <a:fillRect/>
          </a:stretch>
        </p:blipFill>
        <p:spPr bwMode="auto">
          <a:xfrm>
            <a:off x="5371053" y="4000504"/>
            <a:ext cx="3772948" cy="2857495"/>
          </a:xfrm>
          <a:prstGeom prst="rect">
            <a:avLst/>
          </a:prstGeom>
          <a:noFill/>
        </p:spPr>
      </p:pic>
    </p:spTree>
  </p:cSld>
  <p:clrMapOvr>
    <a:masterClrMapping/>
  </p:clrMapOvr>
  <p:transition spd="slow">
    <p:cut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Старший лейтенант</a:t>
            </a:r>
          </a:p>
          <a:p>
            <a:pPr algn="ctr"/>
            <a:r>
              <a:rPr lang="ru-RU" sz="3200" b="1" dirty="0" smtClean="0"/>
              <a:t>Титов Евгений Иванович</a:t>
            </a:r>
            <a:endParaRPr lang="ru-RU" sz="3200" dirty="0"/>
          </a:p>
        </p:txBody>
      </p:sp>
      <p:sp>
        <p:nvSpPr>
          <p:cNvPr id="76801" name="Rectangle 1"/>
          <p:cNvSpPr>
            <a:spLocks noChangeArrowheads="1"/>
          </p:cNvSpPr>
          <p:nvPr/>
        </p:nvSpPr>
        <p:spPr bwMode="auto">
          <a:xfrm>
            <a:off x="0" y="1428736"/>
            <a:ext cx="50006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Лётчик-штурман вертолёта Ми-8.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11 сентября 1962 года в г.Сызрань Куйбышевской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1979 года. Окончил Сызранское ВВАУЛ в 1983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мая 1987 года. Военный лётчик 1-го класса. Неоднократно выполнял боевые задания, проявляя при этом мужество, отвагу и высокое профессиональное мастерство. Погиб 25 мая 1988 года в авиационной катастрофе при выводе полка из Афганистана.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n-lt"/>
                <a:ea typeface="Times New Roman" pitchFamily="18" charset="0"/>
                <a:cs typeface="Times New Roman" pitchFamily="18" charset="0"/>
              </a:rPr>
              <a:t>За мужество и отвагу награждён орденом «За службу Родине в Вооружённых Силах СССР» 3-ей степени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в с.Трубетчино Сызранского района.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6803" name="Picture 3" descr="http://afgan-sich.at.ua/003_pres/p0152.jpg"/>
          <p:cNvPicPr>
            <a:picLocks noChangeAspect="1" noChangeArrowheads="1"/>
          </p:cNvPicPr>
          <p:nvPr/>
        </p:nvPicPr>
        <p:blipFill>
          <a:blip r:embed="rId2"/>
          <a:srcRect r="627" b="25937"/>
          <a:stretch>
            <a:fillRect/>
          </a:stretch>
        </p:blipFill>
        <p:spPr bwMode="auto">
          <a:xfrm>
            <a:off x="4934614" y="3357562"/>
            <a:ext cx="4209386" cy="3500437"/>
          </a:xfrm>
          <a:prstGeom prst="rect">
            <a:avLst/>
          </a:prstGeom>
          <a:noFill/>
        </p:spPr>
      </p:pic>
    </p:spTree>
  </p:cSld>
  <p:clrMapOvr>
    <a:masterClrMapping/>
  </p:clrMapOvr>
  <p:transition spd="slow">
    <p:cut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357166"/>
            <a:ext cx="9144000" cy="2564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Рядовой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Тугушев</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Борис </a:t>
            </a:r>
            <a:r>
              <a:rPr kumimoji="0" lang="ru-RU"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Ахметович</a:t>
            </a:r>
            <a:endPar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1948 году.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Погиб 18 сентября 1968 года.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7827" name="Picture 3" descr="http://www.etoretro.ru/data/media/221/142505002383f.jpg"/>
          <p:cNvPicPr>
            <a:picLocks noChangeAspect="1" noChangeArrowheads="1"/>
          </p:cNvPicPr>
          <p:nvPr/>
        </p:nvPicPr>
        <p:blipFill>
          <a:blip r:embed="rId2"/>
          <a:srcRect/>
          <a:stretch>
            <a:fillRect/>
          </a:stretch>
        </p:blipFill>
        <p:spPr bwMode="auto">
          <a:xfrm>
            <a:off x="1000100" y="2857496"/>
            <a:ext cx="7429520" cy="4000504"/>
          </a:xfrm>
          <a:prstGeom prst="rect">
            <a:avLst/>
          </a:prstGeom>
          <a:noFill/>
        </p:spPr>
      </p:pic>
    </p:spTree>
  </p:cSld>
  <p:clrMapOvr>
    <a:masterClrMapping/>
  </p:clrMapOvr>
  <p:transition spd="slow">
    <p:cut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Капитан</a:t>
            </a:r>
          </a:p>
          <a:p>
            <a:pPr algn="ctr"/>
            <a:r>
              <a:rPr lang="ru-RU" sz="3200" b="1" dirty="0" err="1" smtClean="0"/>
              <a:t>Филиппи</a:t>
            </a:r>
            <a:r>
              <a:rPr lang="ru-RU" sz="3200" b="1" dirty="0" smtClean="0"/>
              <a:t> Александр Александрович</a:t>
            </a:r>
            <a:endParaRPr lang="ru-RU" sz="3200" dirty="0"/>
          </a:p>
        </p:txBody>
      </p:sp>
      <p:sp>
        <p:nvSpPr>
          <p:cNvPr id="78849" name="Rectangle 1"/>
          <p:cNvSpPr>
            <a:spLocks noChangeArrowheads="1"/>
          </p:cNvSpPr>
          <p:nvPr/>
        </p:nvSpPr>
        <p:spPr bwMode="auto">
          <a:xfrm>
            <a:off x="0" y="1643050"/>
            <a:ext cx="50006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Зам. командира эскадрильи - командир звена боевых вертолётов Ми-24.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21 апреля 1954 года в пос.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Рагузино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Васюганского района Томской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8 мая 1974 года. Окончил Сызранское ВВАУЛ в 1977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июля 1980 года. 11 сентября 1982 года при заходе на посадку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Гардезе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его вертолёт был обстрелян противником. Одна из пуль перебила трос управления рулевым винтом, машина потеряла управление и столкнулась с землёй. Капитан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А.А.Филиппи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г.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Полевский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Свердловской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8851" name="Picture 3" descr="http://otvet.imgsmail.ru/download/7bb14a87fea157d49e9354fe95b125f5_i-441.gif"/>
          <p:cNvPicPr>
            <a:picLocks noChangeAspect="1" noChangeArrowheads="1"/>
          </p:cNvPicPr>
          <p:nvPr/>
        </p:nvPicPr>
        <p:blipFill>
          <a:blip r:embed="rId2"/>
          <a:srcRect/>
          <a:stretch>
            <a:fillRect/>
          </a:stretch>
        </p:blipFill>
        <p:spPr bwMode="auto">
          <a:xfrm>
            <a:off x="4857752" y="4088754"/>
            <a:ext cx="4286248" cy="2769246"/>
          </a:xfrm>
          <a:prstGeom prst="rect">
            <a:avLst/>
          </a:prstGeom>
          <a:noFill/>
        </p:spPr>
      </p:pic>
    </p:spTree>
  </p:cSld>
  <p:clrMapOvr>
    <a:masterClrMapping/>
  </p:clrMapOvr>
  <p:transition spd="slow">
    <p:cut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Старший лейтенант</a:t>
            </a:r>
          </a:p>
          <a:p>
            <a:pPr algn="ctr"/>
            <a:r>
              <a:rPr lang="ru-RU" sz="3200" b="1" dirty="0" err="1" smtClean="0"/>
              <a:t>Чекурков</a:t>
            </a:r>
            <a:r>
              <a:rPr lang="ru-RU" sz="3200" b="1" dirty="0" smtClean="0"/>
              <a:t> Владимир Алексеевич</a:t>
            </a:r>
            <a:endParaRPr lang="ru-RU" sz="3200" dirty="0"/>
          </a:p>
        </p:txBody>
      </p:sp>
      <p:sp>
        <p:nvSpPr>
          <p:cNvPr id="79873" name="Rectangle 1"/>
          <p:cNvSpPr>
            <a:spLocks noChangeArrowheads="1"/>
          </p:cNvSpPr>
          <p:nvPr/>
        </p:nvSpPr>
        <p:spPr bwMode="auto">
          <a:xfrm>
            <a:off x="0" y="1500174"/>
            <a:ext cx="378618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Командир</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радиомонтажного взвода.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28 сентября 1958 года в г.Сызрань Куйбышевской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5 августа 1978 года. Окончил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Камышенское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ВВСКУ.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апреля 1984 года. Проявил себя мужественным офицером, отлично подготовленным специалистом. Погиб 13 октября 1984 года при выполнении боевого задания.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9875" name="Picture 3" descr="http://cs629215.vk.me/v629215843/228d0/nOmAh1Fd_ic.jpg"/>
          <p:cNvPicPr>
            <a:picLocks noChangeAspect="1" noChangeArrowheads="1"/>
          </p:cNvPicPr>
          <p:nvPr/>
        </p:nvPicPr>
        <p:blipFill>
          <a:blip r:embed="rId2"/>
          <a:srcRect/>
          <a:stretch>
            <a:fillRect/>
          </a:stretch>
        </p:blipFill>
        <p:spPr bwMode="auto">
          <a:xfrm>
            <a:off x="4000496" y="3064667"/>
            <a:ext cx="5143504" cy="3793334"/>
          </a:xfrm>
          <a:prstGeom prst="rect">
            <a:avLst/>
          </a:prstGeom>
          <a:noFill/>
        </p:spPr>
      </p:pic>
    </p:spTree>
  </p:cSld>
  <p:clrMapOvr>
    <a:masterClrMapping/>
  </p:clrMapOvr>
  <p:transition spd="slow">
    <p:cut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Рядовой</a:t>
            </a:r>
          </a:p>
          <a:p>
            <a:pPr algn="ctr"/>
            <a:r>
              <a:rPr lang="ru-RU" sz="3200" b="1" dirty="0" err="1" smtClean="0"/>
              <a:t>Чернышов</a:t>
            </a:r>
            <a:r>
              <a:rPr lang="ru-RU" sz="3200" b="1" dirty="0" smtClean="0"/>
              <a:t> Валентин Владимирович</a:t>
            </a:r>
            <a:endParaRPr lang="ru-RU" sz="3200" dirty="0"/>
          </a:p>
        </p:txBody>
      </p:sp>
      <p:sp>
        <p:nvSpPr>
          <p:cNvPr id="80897" name="Rectangle 1"/>
          <p:cNvSpPr>
            <a:spLocks noChangeArrowheads="1"/>
          </p:cNvSpPr>
          <p:nvPr/>
        </p:nvSpPr>
        <p:spPr bwMode="auto">
          <a:xfrm>
            <a:off x="0" y="1643050"/>
            <a:ext cx="350043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Мастер по электрооборудованию.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12 августа 1964 года в г.Сызрань Куйбышевской области.  Окончил СГПТУ № 17. Русский.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 апреля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ноября 1983 года. Умер 6 января в результате отравления ядовитой жидкостью. (Погиб под обстрелом)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0899" name="Picture 3" descr="http://ica.su/img/picture/Sep/22/0e3b421c4807713a21b1247e1a564d8d/2.jpg"/>
          <p:cNvPicPr>
            <a:picLocks noChangeAspect="1" noChangeArrowheads="1"/>
          </p:cNvPicPr>
          <p:nvPr/>
        </p:nvPicPr>
        <p:blipFill>
          <a:blip r:embed="rId2"/>
          <a:srcRect/>
          <a:stretch>
            <a:fillRect/>
          </a:stretch>
        </p:blipFill>
        <p:spPr bwMode="auto">
          <a:xfrm>
            <a:off x="3524242" y="2643182"/>
            <a:ext cx="5619757" cy="4214818"/>
          </a:xfrm>
          <a:prstGeom prst="rect">
            <a:avLst/>
          </a:prstGeom>
          <a:noFill/>
        </p:spPr>
      </p:pic>
    </p:spTree>
  </p:cSld>
  <p:clrMapOvr>
    <a:masterClrMapping/>
  </p:clrMapOvr>
  <p:transition spd="slow">
    <p:cut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Подполковник</a:t>
            </a:r>
          </a:p>
          <a:p>
            <a:pPr algn="ctr"/>
            <a:r>
              <a:rPr lang="ru-RU" sz="3200" b="1" dirty="0" smtClean="0"/>
              <a:t>Шеффер </a:t>
            </a:r>
            <a:r>
              <a:rPr lang="ru-RU" sz="3200" b="1" dirty="0" err="1" smtClean="0"/>
              <a:t>Эдмунд</a:t>
            </a:r>
            <a:r>
              <a:rPr lang="ru-RU" sz="3200" b="1" dirty="0" smtClean="0"/>
              <a:t> Николаевич</a:t>
            </a:r>
            <a:endParaRPr lang="ru-RU" sz="3200" dirty="0"/>
          </a:p>
        </p:txBody>
      </p:sp>
      <p:sp>
        <p:nvSpPr>
          <p:cNvPr id="81921" name="Rectangle 1"/>
          <p:cNvSpPr>
            <a:spLocks noChangeArrowheads="1"/>
          </p:cNvSpPr>
          <p:nvPr/>
        </p:nvSpPr>
        <p:spPr bwMode="auto">
          <a:xfrm>
            <a:off x="0" y="1571612"/>
            <a:ext cx="450056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Командир эскадрильи вертолётов Ми-8.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27 февраля 1949 года на ст.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Балашейка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Сызранского района Куйбышевской области. Немец.</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17 августа 1967 года. Окончил Сызранское ВВАУЛ в 1971 году.</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августа 1983 года. 25 октября 1983 года после выполнения боевого задания при заходе на посадку а аэродроме у г.Файзабад вертолёт подполковника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Э.Н.Шефера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был сбит противником, упал на землю и взорвался.</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23" name="Picture 3" descr="http://nn.by/img/w1500d4/photos/z_2015_11/wert151110-f0qjc.jpg"/>
          <p:cNvPicPr>
            <a:picLocks noChangeAspect="1" noChangeArrowheads="1"/>
          </p:cNvPicPr>
          <p:nvPr/>
        </p:nvPicPr>
        <p:blipFill>
          <a:blip r:embed="rId2"/>
          <a:srcRect/>
          <a:stretch>
            <a:fillRect/>
          </a:stretch>
        </p:blipFill>
        <p:spPr bwMode="auto">
          <a:xfrm>
            <a:off x="4429124" y="4186236"/>
            <a:ext cx="4714876" cy="2671763"/>
          </a:xfrm>
          <a:prstGeom prst="rect">
            <a:avLst/>
          </a:prstGeom>
          <a:noFill/>
        </p:spPr>
      </p:pic>
    </p:spTree>
  </p:cSld>
  <p:clrMapOvr>
    <a:masterClrMapping/>
  </p:clrMapOvr>
  <p:transition spd="slow">
    <p:cut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Прапорщик</a:t>
            </a:r>
          </a:p>
          <a:p>
            <a:pPr algn="ctr"/>
            <a:r>
              <a:rPr lang="ru-RU" sz="3200" b="1" dirty="0" smtClean="0"/>
              <a:t>Шульгин Семён Андреевич</a:t>
            </a:r>
            <a:endParaRPr lang="ru-RU" sz="3200" dirty="0"/>
          </a:p>
        </p:txBody>
      </p:sp>
      <p:sp>
        <p:nvSpPr>
          <p:cNvPr id="82945" name="Rectangle 1"/>
          <p:cNvSpPr>
            <a:spLocks noChangeArrowheads="1"/>
          </p:cNvSpPr>
          <p:nvPr/>
        </p:nvSpPr>
        <p:spPr bwMode="auto">
          <a:xfrm>
            <a:off x="0" y="1714488"/>
            <a:ext cx="407193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Техник танкового батальона.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11 сентября 1946 года в с.Новая Пеша Ненецкого автономного округа Архангельской области. Русский. Окончил Мурманское мореходное училище.</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Призван в Вооружённые Силы СССР 23 октября 1965 года Мурманским ГВК.</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мая 1984 года. Умер 25 января 1985 года после тяжёлого заболевания. (Танк подорвался на мине!)</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родном селе.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2947" name="Picture 3" descr="http://mtdata.ru/u16/photoEBEF/20859699890-0/original.jpg"/>
          <p:cNvPicPr>
            <a:picLocks noChangeAspect="1" noChangeArrowheads="1"/>
          </p:cNvPicPr>
          <p:nvPr/>
        </p:nvPicPr>
        <p:blipFill>
          <a:blip r:embed="rId2"/>
          <a:srcRect/>
          <a:stretch>
            <a:fillRect/>
          </a:stretch>
        </p:blipFill>
        <p:spPr bwMode="auto">
          <a:xfrm>
            <a:off x="4071934" y="3283778"/>
            <a:ext cx="5072066" cy="3574222"/>
          </a:xfrm>
          <a:prstGeom prst="rect">
            <a:avLst/>
          </a:prstGeom>
          <a:noFill/>
        </p:spPr>
      </p:pic>
    </p:spTree>
  </p:cSld>
  <p:clrMapOvr>
    <a:masterClrMapping/>
  </p:clrMapOvr>
  <p:transition spd="slow">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8992" y="214290"/>
            <a:ext cx="5715008" cy="5929354"/>
          </a:xfrm>
        </p:spPr>
        <p:txBody>
          <a:bodyPr/>
          <a:lstStyle/>
          <a:p>
            <a:pPr>
              <a:buNone/>
            </a:pPr>
            <a:r>
              <a:rPr lang="ru-RU" sz="1400" dirty="0" smtClean="0"/>
              <a:t>            </a:t>
            </a:r>
            <a:r>
              <a:rPr lang="ru-RU" sz="1800" dirty="0" smtClean="0"/>
              <a:t>Родился 28 сентября 1946 года в с. Дубровское Истринского района Московской области в семье крестьянина.</a:t>
            </a:r>
            <a:br>
              <a:rPr lang="ru-RU" sz="1800" dirty="0" smtClean="0"/>
            </a:br>
            <a:r>
              <a:rPr lang="ru-RU" sz="1800" dirty="0" smtClean="0"/>
              <a:t>    Страстная мечта стать лётчиком привела его в 1966 году в Сызранское ВВАУЛ. Учился старательно и </a:t>
            </a:r>
            <a:r>
              <a:rPr lang="ru-RU" sz="1800" dirty="0" err="1" smtClean="0"/>
              <a:t>настойчивоВ</a:t>
            </a:r>
            <a:r>
              <a:rPr lang="ru-RU" sz="1800" dirty="0" smtClean="0"/>
              <a:t> 1975 году направляется для дальнейшего прохождения службы в Группу советских войск в Германии на должность заместителя командира эскадрильи по политической части. Затем служба в Нерчинске, Могоче в должности командира полка. Через 7 лет переводится в Прибалтийский военный округ. </a:t>
            </a:r>
            <a:br>
              <a:rPr lang="ru-RU" sz="1800" dirty="0" smtClean="0"/>
            </a:br>
            <a:r>
              <a:rPr lang="ru-RU" sz="1800" dirty="0" smtClean="0"/>
              <a:t>    В 1988 году полковник А.С. Голованов направляется в состав ограниченного контингента советских войск в Афганистан. Александр Сергеевич погиб в последний день пребывания в Афганистане. 1 февраля 1989 года, при выводе полка из Кабула, он шёл ведущим в сложных метеоусловиях и был сбит душманской ракетой. </a:t>
            </a:r>
            <a:br>
              <a:rPr lang="ru-RU" sz="1800" dirty="0" smtClean="0"/>
            </a:br>
            <a:endParaRPr lang="ru-RU" sz="1800" dirty="0"/>
          </a:p>
        </p:txBody>
      </p:sp>
      <p:pic>
        <p:nvPicPr>
          <p:cNvPr id="4" name="Рисунок 3" descr="http://svvaylvi.narod.ru/heroy/h034.jpg"/>
          <p:cNvPicPr/>
          <p:nvPr/>
        </p:nvPicPr>
        <p:blipFill>
          <a:blip r:embed="rId2">
            <a:extLst>
              <a:ext uri="{28A0092B-C50C-407E-A947-70E740481C1C}">
                <a14:useLocalDpi xmlns:a14="http://schemas.microsoft.com/office/drawing/2010/main" val="0"/>
              </a:ext>
            </a:extLst>
          </a:blip>
          <a:srcRect/>
          <a:stretch>
            <a:fillRect/>
          </a:stretch>
        </p:blipFill>
        <p:spPr bwMode="auto">
          <a:xfrm>
            <a:off x="0" y="357166"/>
            <a:ext cx="3714744" cy="5786478"/>
          </a:xfrm>
          <a:prstGeom prst="rect">
            <a:avLst/>
          </a:prstGeom>
          <a:noFill/>
          <a:ln>
            <a:noFill/>
          </a:ln>
        </p:spPr>
      </p:pic>
      <p:sp>
        <p:nvSpPr>
          <p:cNvPr id="32769" name="Rectangle 1"/>
          <p:cNvSpPr>
            <a:spLocks noChangeArrowheads="1"/>
          </p:cNvSpPr>
          <p:nvPr/>
        </p:nvSpPr>
        <p:spPr bwMode="auto">
          <a:xfrm>
            <a:off x="785786" y="0"/>
            <a:ext cx="75724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Голованов</a:t>
            </a:r>
            <a:r>
              <a:rPr kumimoji="0" lang="ru-RU" sz="20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2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Александр Сергеевич</a:t>
            </a: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Прямоугольник 5"/>
          <p:cNvSpPr/>
          <p:nvPr/>
        </p:nvSpPr>
        <p:spPr>
          <a:xfrm>
            <a:off x="0" y="6119336"/>
            <a:ext cx="9144000" cy="738664"/>
          </a:xfrm>
          <a:prstGeom prst="rect">
            <a:avLst/>
          </a:prstGeom>
        </p:spPr>
        <p:txBody>
          <a:bodyPr wrap="square">
            <a:spAutoFit/>
          </a:bodyPr>
          <a:lstStyle/>
          <a:p>
            <a:pPr algn="ctr"/>
            <a:r>
              <a:rPr lang="ru-RU" sz="1400" b="1" i="1" dirty="0" smtClean="0"/>
              <a:t>Указом Президиума Верховного Совета СССР от 16 июня 1989 года полковнику Голованову Александру Сергеевичу за успешное выполнение задания по оказанию интернациональной помощи Республике Афганистан и проявленные при этом мужество и героизм присвоено звание Героя Советского Союза (посмертно).</a:t>
            </a:r>
            <a:endParaRPr lang="ru-RU" sz="1400" b="1" dirty="0"/>
          </a:p>
        </p:txBody>
      </p:sp>
    </p:spTree>
  </p:cSld>
  <p:clrMapOvr>
    <a:masterClrMapping/>
  </p:clrMapOvr>
  <p:transition spd="slow">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Старший лейтенант</a:t>
            </a:r>
          </a:p>
          <a:p>
            <a:pPr algn="ctr"/>
            <a:r>
              <a:rPr lang="ru-RU" sz="3200" b="1" dirty="0" err="1" smtClean="0"/>
              <a:t>Шугулев</a:t>
            </a:r>
            <a:r>
              <a:rPr lang="ru-RU" sz="3200" b="1" dirty="0" smtClean="0"/>
              <a:t> Алексей Филимонович</a:t>
            </a:r>
            <a:endParaRPr lang="ru-RU" sz="3200" dirty="0"/>
          </a:p>
        </p:txBody>
      </p:sp>
      <p:sp>
        <p:nvSpPr>
          <p:cNvPr id="83969" name="Rectangle 1"/>
          <p:cNvSpPr>
            <a:spLocks noChangeArrowheads="1"/>
          </p:cNvSpPr>
          <p:nvPr/>
        </p:nvSpPr>
        <p:spPr bwMode="auto">
          <a:xfrm>
            <a:off x="0" y="1785926"/>
            <a:ext cx="428624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Лётчик-штурман вертолёта Ми-8.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15 января 1955 года.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Вооружённых Силах СССР с 1972 года. Окончил Сызранское ВВАУЛ в 1976 году. Служил в Германии, Казахстане.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19 года.  Погиб в одной из африканских стран.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мужество и отвагу награждён орденом </a:t>
            </a:r>
            <a:r>
              <a:rPr kumimoji="0" lang="ru-RU"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службу Родине в Вооружённых Силах СССР</a:t>
            </a:r>
            <a:r>
              <a:rPr kumimoji="0" lang="ru-RU"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3-ей степени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3971" name="Picture 3" descr="http://romanbook.ru/img/c/?src=9067068&amp;i=5&amp;ext=jpg"/>
          <p:cNvPicPr>
            <a:picLocks noChangeAspect="1" noChangeArrowheads="1"/>
          </p:cNvPicPr>
          <p:nvPr/>
        </p:nvPicPr>
        <p:blipFill>
          <a:blip r:embed="rId2"/>
          <a:srcRect/>
          <a:stretch>
            <a:fillRect/>
          </a:stretch>
        </p:blipFill>
        <p:spPr bwMode="auto">
          <a:xfrm>
            <a:off x="4268131" y="3429000"/>
            <a:ext cx="4875870" cy="3429000"/>
          </a:xfrm>
          <a:prstGeom prst="rect">
            <a:avLst/>
          </a:prstGeom>
          <a:noFill/>
        </p:spPr>
      </p:pic>
    </p:spTree>
  </p:cSld>
  <p:clrMapOvr>
    <a:masterClrMapping/>
  </p:clrMapOvr>
  <p:transition spd="slow">
    <p:cut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Сержант</a:t>
            </a:r>
          </a:p>
          <a:p>
            <a:pPr algn="ctr"/>
            <a:r>
              <a:rPr lang="ru-RU" sz="3200" b="1" dirty="0" err="1" smtClean="0"/>
              <a:t>Щов</a:t>
            </a:r>
            <a:r>
              <a:rPr lang="ru-RU" sz="3200" b="1" dirty="0" smtClean="0"/>
              <a:t> Сергей Николаевич</a:t>
            </a:r>
            <a:endParaRPr lang="ru-RU" sz="3200" dirty="0"/>
          </a:p>
        </p:txBody>
      </p:sp>
      <p:sp>
        <p:nvSpPr>
          <p:cNvPr id="84993" name="Rectangle 1"/>
          <p:cNvSpPr>
            <a:spLocks noChangeArrowheads="1"/>
          </p:cNvSpPr>
          <p:nvPr/>
        </p:nvSpPr>
        <p:spPr bwMode="auto">
          <a:xfrm>
            <a:off x="0" y="1643050"/>
            <a:ext cx="44291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Командир мотострелкового отделения.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11 марта 1962 года в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с.Кашпир</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Сызранского района Куйбышевской области.  Русский.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23 октября 1980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апреля 1981 года. Неоднократно принимал участие в боях. В сложной боевой обстановке умело и уверенно командовал отделением. Погиб в бою 17 февраля 1982 года.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Похоронен в с.Ново-Спасское Сызранского района. Одна из улиц села названа его именем.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4995" name="Picture 3" descr="http://www.bagerovo.ru/MAIN.files/foto/Afgan/pic/afg0089.jpg"/>
          <p:cNvPicPr>
            <a:picLocks noChangeAspect="1" noChangeArrowheads="1"/>
          </p:cNvPicPr>
          <p:nvPr/>
        </p:nvPicPr>
        <p:blipFill>
          <a:blip r:embed="rId2"/>
          <a:srcRect/>
          <a:stretch>
            <a:fillRect/>
          </a:stretch>
        </p:blipFill>
        <p:spPr bwMode="auto">
          <a:xfrm>
            <a:off x="4643438" y="3482578"/>
            <a:ext cx="4500562" cy="3375422"/>
          </a:xfrm>
          <a:prstGeom prst="rect">
            <a:avLst/>
          </a:prstGeom>
          <a:noFill/>
        </p:spPr>
      </p:pic>
    </p:spTree>
  </p:cSld>
  <p:clrMapOvr>
    <a:masterClrMapping/>
  </p:clrMapOvr>
  <p:transition spd="slow">
    <p:cut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1077218"/>
          </a:xfrm>
          <a:prstGeom prst="rect">
            <a:avLst/>
          </a:prstGeom>
        </p:spPr>
        <p:txBody>
          <a:bodyPr wrap="square">
            <a:spAutoFit/>
          </a:bodyPr>
          <a:lstStyle/>
          <a:p>
            <a:pPr algn="ctr"/>
            <a:r>
              <a:rPr lang="ru-RU" sz="3200" b="1" dirty="0" smtClean="0"/>
              <a:t>Лейтенант</a:t>
            </a:r>
          </a:p>
          <a:p>
            <a:pPr algn="ctr"/>
            <a:r>
              <a:rPr lang="ru-RU" sz="3200" b="1" dirty="0" err="1" smtClean="0"/>
              <a:t>Щипанов</a:t>
            </a:r>
            <a:r>
              <a:rPr lang="ru-RU" sz="3200" b="1" dirty="0" smtClean="0"/>
              <a:t> Павел Александрович</a:t>
            </a:r>
            <a:endParaRPr lang="ru-RU" sz="3200" dirty="0"/>
          </a:p>
        </p:txBody>
      </p:sp>
      <p:sp>
        <p:nvSpPr>
          <p:cNvPr id="86017" name="Rectangle 1"/>
          <p:cNvSpPr>
            <a:spLocks noChangeArrowheads="1"/>
          </p:cNvSpPr>
          <p:nvPr/>
        </p:nvSpPr>
        <p:spPr bwMode="auto">
          <a:xfrm>
            <a:off x="0" y="1571612"/>
            <a:ext cx="53578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Штурман звена вертолётов Ми-24.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30 ноября 1963 года в г.Кузнецк Пензенской области. Русский.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Вооружённых Силах СССР с августа 1982 года. Окончил Сызранское ВВАУЛ в 1986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августа 1987 года. 20 апреля 1988 года ,прикрывая вертолёты Ми-8, заходящие на посадку для досмотра каравана, лейтенант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Щипанов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уничтожил несколько огневых точек противника. При выходе из атаки его вертолёт был подбит, потерял управление и, упав на землю, взорвался. Лейтенант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П.А.Щипанов</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двумя орденами Красной Звезды и орденом Красного Знамени (посмертно).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Похоронен в родном городе.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6019" name="Picture 3" descr="http://wallpaperesque.com/wp-content/uploads/plixpapers1504/hind_gunships_wallpaper_background_31892.jpg"/>
          <p:cNvPicPr>
            <a:picLocks noChangeAspect="1" noChangeArrowheads="1"/>
          </p:cNvPicPr>
          <p:nvPr/>
        </p:nvPicPr>
        <p:blipFill>
          <a:blip r:embed="rId2" cstate="print"/>
          <a:srcRect/>
          <a:stretch>
            <a:fillRect/>
          </a:stretch>
        </p:blipFill>
        <p:spPr bwMode="auto">
          <a:xfrm>
            <a:off x="5286380" y="4214818"/>
            <a:ext cx="3857620" cy="2643182"/>
          </a:xfrm>
          <a:prstGeom prst="rect">
            <a:avLst/>
          </a:prstGeom>
          <a:noFill/>
        </p:spPr>
      </p:pic>
    </p:spTree>
  </p:cSld>
  <p:clrMapOvr>
    <a:masterClrMapping/>
  </p:clrMapOvr>
  <p:transition spd="slow">
    <p:cut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7"/>
            <a:ext cx="9144000" cy="1077218"/>
          </a:xfrm>
          <a:prstGeom prst="rect">
            <a:avLst/>
          </a:prstGeom>
        </p:spPr>
        <p:txBody>
          <a:bodyPr wrap="square">
            <a:spAutoFit/>
          </a:bodyPr>
          <a:lstStyle/>
          <a:p>
            <a:pPr algn="ctr"/>
            <a:r>
              <a:rPr lang="ru-RU" sz="3200" b="1" dirty="0" smtClean="0"/>
              <a:t>Рядовой</a:t>
            </a:r>
          </a:p>
          <a:p>
            <a:pPr algn="ctr"/>
            <a:r>
              <a:rPr lang="ru-RU" sz="3200" b="1" dirty="0" smtClean="0"/>
              <a:t>Юлдашев Марат </a:t>
            </a:r>
            <a:r>
              <a:rPr lang="ru-RU" sz="3200" b="1" dirty="0" err="1" smtClean="0"/>
              <a:t>Гафурович</a:t>
            </a:r>
            <a:endParaRPr lang="ru-RU" sz="3200" dirty="0"/>
          </a:p>
        </p:txBody>
      </p:sp>
      <p:sp>
        <p:nvSpPr>
          <p:cNvPr id="87041" name="Rectangle 1"/>
          <p:cNvSpPr>
            <a:spLocks noChangeArrowheads="1"/>
          </p:cNvSpPr>
          <p:nvPr/>
        </p:nvSpPr>
        <p:spPr bwMode="auto">
          <a:xfrm>
            <a:off x="0" y="1428736"/>
            <a:ext cx="478631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Разведчик-пулемётчик.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31 июля 1964 года в г. Джалал-Абад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Ошской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области Киргизской ССР. Татарин. Работал слесарем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Сызранской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автобазе №4.</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Вооружённые Силы СССР призван 1 апреля 1983 года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Сызранским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Республике Афганистан с августа 1983 года. В составе подразделения спецназа принял участие в 28-ми боевых операциях. Проявил мужество и стойкость. 30 июня 1984 года при выполнении боевого задания на территории противника, прикрывая отход подразделения, был смертельно ранен.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Награждён орденом Красной Звезды (посмертно). Похоронен на кладбище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Фомкин сад</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 Сызрань.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7043" name="Picture 3" descr="http://trecsound.ru/uploads/images/beowulf_beovulf_i_voini.jpg"/>
          <p:cNvPicPr>
            <a:picLocks noChangeAspect="1" noChangeArrowheads="1"/>
          </p:cNvPicPr>
          <p:nvPr/>
        </p:nvPicPr>
        <p:blipFill>
          <a:blip r:embed="rId2"/>
          <a:srcRect/>
          <a:stretch>
            <a:fillRect/>
          </a:stretch>
        </p:blipFill>
        <p:spPr bwMode="auto">
          <a:xfrm>
            <a:off x="4714876" y="3669250"/>
            <a:ext cx="4429124" cy="3188750"/>
          </a:xfrm>
          <a:prstGeom prst="rect">
            <a:avLst/>
          </a:prstGeom>
          <a:noFill/>
        </p:spPr>
      </p:pic>
    </p:spTree>
  </p:cSld>
  <p:clrMapOvr>
    <a:masterClrMapping/>
  </p:clrMapOvr>
  <p:transition spd="slow">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vvaylvi.narod.ru/heroy/h044.jpg"/>
          <p:cNvPicPr/>
          <p:nvPr/>
        </p:nvPicPr>
        <p:blipFill>
          <a:blip r:embed="rId2">
            <a:extLst>
              <a:ext uri="{28A0092B-C50C-407E-A947-70E740481C1C}">
                <a14:useLocalDpi xmlns:a14="http://schemas.microsoft.com/office/drawing/2010/main" val="0"/>
              </a:ext>
            </a:extLst>
          </a:blip>
          <a:srcRect/>
          <a:stretch>
            <a:fillRect/>
          </a:stretch>
        </p:blipFill>
        <p:spPr bwMode="auto">
          <a:xfrm>
            <a:off x="0" y="357166"/>
            <a:ext cx="3714743" cy="5786478"/>
          </a:xfrm>
          <a:prstGeom prst="rect">
            <a:avLst/>
          </a:prstGeom>
          <a:noFill/>
          <a:ln>
            <a:noFill/>
          </a:ln>
        </p:spPr>
      </p:pic>
      <p:sp>
        <p:nvSpPr>
          <p:cNvPr id="34817" name="Rectangle 1"/>
          <p:cNvSpPr>
            <a:spLocks noChangeArrowheads="1"/>
          </p:cNvSpPr>
          <p:nvPr/>
        </p:nvSpPr>
        <p:spPr bwMode="auto">
          <a:xfrm>
            <a:off x="785786" y="0"/>
            <a:ext cx="75009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Иванов Александр Александрович</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Прямоугольник 5"/>
          <p:cNvSpPr/>
          <p:nvPr/>
        </p:nvSpPr>
        <p:spPr>
          <a:xfrm>
            <a:off x="3714744" y="357166"/>
            <a:ext cx="5429256" cy="4524315"/>
          </a:xfrm>
          <a:prstGeom prst="rect">
            <a:avLst/>
          </a:prstGeom>
        </p:spPr>
        <p:txBody>
          <a:bodyPr wrap="square">
            <a:spAutoFit/>
          </a:bodyPr>
          <a:lstStyle/>
          <a:p>
            <a:r>
              <a:rPr lang="ru-RU" dirty="0" smtClean="0"/>
              <a:t>    Родился 24 ноября 1974 года в г. Целинограде Казахской ССР. В 1991 году поступил в Сызранское высшее военное авиационное училище лётчиков, которое окончил в 1995 году. Проходил службу в 22-ой Гвардейской общевойсковой армии в отдельном вертолётном полку Московского военного округа на должности лётчика-оператора вертолёта Ми-24. В 1998 году был назначен штурманом звенаоператором вертолётного звена вертолёта Ми-24. </a:t>
            </a:r>
            <a:br>
              <a:rPr lang="ru-RU" dirty="0" smtClean="0"/>
            </a:br>
            <a:r>
              <a:rPr lang="ru-RU" dirty="0" smtClean="0"/>
              <a:t>    13 декабря 1999 года выполнял прикрытие операции по спасению командира штурмового полка, сбитого при выполнении боевого задания в Аргунском ущелье. После эвакуации, уходя замыкающим группы, вертолёт был подбит противником. </a:t>
            </a:r>
            <a:br>
              <a:rPr lang="ru-RU" dirty="0" smtClean="0"/>
            </a:br>
            <a:endParaRPr lang="ru-RU" dirty="0"/>
          </a:p>
        </p:txBody>
      </p:sp>
      <p:sp>
        <p:nvSpPr>
          <p:cNvPr id="34818" name="Rectangle 2"/>
          <p:cNvSpPr>
            <a:spLocks noChangeArrowheads="1"/>
          </p:cNvSpPr>
          <p:nvPr/>
        </p:nvSpPr>
        <p:spPr bwMode="auto">
          <a:xfrm>
            <a:off x="0" y="6143644"/>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1400" b="1" i="1" u="none" strike="noStrike" cap="none" normalizeH="0" baseline="0" dirty="0" smtClean="0">
                <a:ln>
                  <a:noFill/>
                </a:ln>
                <a:effectLst/>
                <a:latin typeface="+mn-lt"/>
                <a:ea typeface="Times New Roman" pitchFamily="18" charset="0"/>
                <a:cs typeface="Times New Roman" pitchFamily="18" charset="0"/>
              </a:rPr>
              <a:t>  Указом Президента Российской Федерации № 663 от 11 апреля 2000 года капитану Иванову Александру Александровичу за мужество и героизм, проявленные при защите конституционного строя в Чеченской Республике, присвоено звание Героя Российской Федерации (посмертно).</a:t>
            </a:r>
            <a:endParaRPr kumimoji="0" lang="ru-RU" sz="2000" b="1" i="1" u="none" strike="noStrike" cap="none" normalizeH="0" baseline="0" dirty="0" smtClean="0">
              <a:ln>
                <a:noFill/>
              </a:ln>
              <a:effectLst/>
              <a:latin typeface="+mn-lt"/>
              <a:cs typeface="Arial" pitchFamily="34" charset="0"/>
            </a:endParaRPr>
          </a:p>
        </p:txBody>
      </p:sp>
    </p:spTree>
  </p:cSld>
  <p:clrMapOvr>
    <a:masterClrMapping/>
  </p:clrMapOvr>
  <p:transition spd="slow">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vvaylvi.narod.ru/heroy/h048.jpg"/>
          <p:cNvPicPr/>
          <p:nvPr/>
        </p:nvPicPr>
        <p:blipFill>
          <a:blip r:embed="rId2">
            <a:extLst>
              <a:ext uri="{28A0092B-C50C-407E-A947-70E740481C1C}">
                <a14:useLocalDpi xmlns:a14="http://schemas.microsoft.com/office/drawing/2010/main" val="0"/>
              </a:ext>
            </a:extLst>
          </a:blip>
          <a:srcRect/>
          <a:stretch>
            <a:fillRect/>
          </a:stretch>
        </p:blipFill>
        <p:spPr bwMode="auto">
          <a:xfrm>
            <a:off x="0" y="357166"/>
            <a:ext cx="3714744" cy="5786478"/>
          </a:xfrm>
          <a:prstGeom prst="rect">
            <a:avLst/>
          </a:prstGeom>
          <a:noFill/>
          <a:ln>
            <a:noFill/>
          </a:ln>
        </p:spPr>
      </p:pic>
      <p:sp>
        <p:nvSpPr>
          <p:cNvPr id="34817" name="Rectangle 1"/>
          <p:cNvSpPr>
            <a:spLocks noChangeArrowheads="1"/>
          </p:cNvSpPr>
          <p:nvPr/>
        </p:nvSpPr>
        <p:spPr bwMode="auto">
          <a:xfrm>
            <a:off x="785786" y="0"/>
            <a:ext cx="75009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400" b="1" i="1" dirty="0" smtClean="0">
                <a:solidFill>
                  <a:schemeClr val="bg1"/>
                </a:solidFill>
                <a:latin typeface="Arial" pitchFamily="34" charset="0"/>
                <a:cs typeface="Arial" pitchFamily="34" charset="0"/>
              </a:rPr>
              <a:t>Кириллин Алексей Юрьевич</a:t>
            </a:r>
            <a:endParaRPr kumimoji="0" lang="ru-RU" sz="2400" b="1" i="1" u="none" strike="noStrike" cap="none" normalizeH="0" baseline="0" dirty="0" smtClean="0">
              <a:ln>
                <a:noFill/>
              </a:ln>
              <a:solidFill>
                <a:schemeClr val="bg1"/>
              </a:solidFill>
              <a:effectLst/>
              <a:latin typeface="Arial" pitchFamily="34" charset="0"/>
              <a:cs typeface="Arial" pitchFamily="34" charset="0"/>
            </a:endParaRPr>
          </a:p>
        </p:txBody>
      </p:sp>
      <p:sp>
        <p:nvSpPr>
          <p:cNvPr id="6" name="Прямоугольник 5"/>
          <p:cNvSpPr/>
          <p:nvPr/>
        </p:nvSpPr>
        <p:spPr>
          <a:xfrm>
            <a:off x="3714744" y="357166"/>
            <a:ext cx="5429256" cy="646331"/>
          </a:xfrm>
          <a:prstGeom prst="rect">
            <a:avLst/>
          </a:prstGeom>
        </p:spPr>
        <p:txBody>
          <a:bodyPr wrap="square">
            <a:spAutoFit/>
          </a:bodyPr>
          <a:lstStyle/>
          <a:p>
            <a:r>
              <a:rPr lang="ru-RU" dirty="0" smtClean="0"/>
              <a:t/>
            </a:r>
            <a:br>
              <a:rPr lang="ru-RU" dirty="0" smtClean="0"/>
            </a:br>
            <a:endParaRPr lang="ru-RU" dirty="0"/>
          </a:p>
        </p:txBody>
      </p:sp>
      <p:sp>
        <p:nvSpPr>
          <p:cNvPr id="34818" name="Rectangle 2"/>
          <p:cNvSpPr>
            <a:spLocks noChangeArrowheads="1"/>
          </p:cNvSpPr>
          <p:nvPr/>
        </p:nvSpPr>
        <p:spPr bwMode="auto">
          <a:xfrm>
            <a:off x="0" y="6143644"/>
            <a:ext cx="91440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i="1" dirty="0" smtClean="0"/>
              <a:t>Указом Президента Российской Федерации № 1285 от 11 сентября 2000 года капитану Кириллину Алексею Юрьевичу за мужество и героизм, проявленные при ликвидации незаконных вооружённых формирований в </a:t>
            </a:r>
            <a:r>
              <a:rPr lang="ru-RU" sz="1400" b="1" i="1" dirty="0" err="1" smtClean="0"/>
              <a:t>Северо-Кавказском</a:t>
            </a:r>
            <a:r>
              <a:rPr lang="ru-RU" sz="1400" b="1" i="1" dirty="0" smtClean="0"/>
              <a:t> регионе, присвоено звание Героя Российской Федерации(посмертно).</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effectLst/>
              <a:latin typeface="+mn-lt"/>
              <a:cs typeface="Arial" pitchFamily="34" charset="0"/>
            </a:endParaRPr>
          </a:p>
        </p:txBody>
      </p:sp>
      <p:sp>
        <p:nvSpPr>
          <p:cNvPr id="7" name="Прямоугольник 6"/>
          <p:cNvSpPr/>
          <p:nvPr/>
        </p:nvSpPr>
        <p:spPr>
          <a:xfrm>
            <a:off x="3714744" y="357166"/>
            <a:ext cx="5429256" cy="5909310"/>
          </a:xfrm>
          <a:prstGeom prst="rect">
            <a:avLst/>
          </a:prstGeom>
        </p:spPr>
        <p:txBody>
          <a:bodyPr wrap="square">
            <a:spAutoFit/>
          </a:bodyPr>
          <a:lstStyle/>
          <a:p>
            <a:r>
              <a:rPr lang="ru-RU" sz="1600" i="1" dirty="0" smtClean="0"/>
              <a:t>    </a:t>
            </a:r>
            <a:r>
              <a:rPr lang="ru-RU" dirty="0" smtClean="0"/>
              <a:t>Родился 18 апреля 1970 года в г. Сызрани Самарской области. В 1987 году поступил в Сызранское высшее военное авиационное училище лётчиков, которое окончил в 1991 году. После окончания училища проходил службу на Украине.</a:t>
            </a:r>
            <a:br>
              <a:rPr lang="ru-RU" dirty="0" smtClean="0"/>
            </a:br>
            <a:r>
              <a:rPr lang="ru-RU" dirty="0" smtClean="0"/>
              <a:t>    С сентября 1999 года проходил службу и выполнял задачи на Северном Кавказе. 31 января 2000 года он первый обнаружил зенитную установку боевиков, ведущую шквальный обстрел поискового вертолёта Ми-8ПСС и доложил командиру. В условиях скоротечности развития ситуации и невозможности применения бортового оружия, рискуя жизнью, командир экипажа майор А.А. </a:t>
            </a:r>
            <a:r>
              <a:rPr lang="ru-RU" dirty="0" err="1" smtClean="0"/>
              <a:t>Завитухин</a:t>
            </a:r>
            <a:r>
              <a:rPr lang="ru-RU" dirty="0" smtClean="0"/>
              <a:t> энергичным манёвром бросил свой вертолёт в зону огня, прикрыв поисковый вертолёт и дав ему возможность выйти из зоны поражения. Вертолёт загорелся в воздухе. Совместными усилиями отважные лётчики направили горящую и теряющую управление машину на обнаруженную зенитную установку противника.</a:t>
            </a:r>
            <a:r>
              <a:rPr lang="ru-RU" i="1" dirty="0" smtClean="0"/>
              <a:t> </a:t>
            </a:r>
            <a:br>
              <a:rPr lang="ru-RU" i="1" dirty="0" smtClean="0"/>
            </a:br>
            <a:endParaRPr lang="ru-RU" dirty="0"/>
          </a:p>
        </p:txBody>
      </p:sp>
    </p:spTree>
  </p:cSld>
  <p:clrMapOvr>
    <a:masterClrMapping/>
  </p:clrMapOvr>
  <p:transition spd="slow">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785786" y="0"/>
            <a:ext cx="75009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Совгиренко Андрей Викторович</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 name="Рисунок 4" descr="http://svvaylvi.narod.ru/heroy/h045.jpg"/>
          <p:cNvPicPr/>
          <p:nvPr/>
        </p:nvPicPr>
        <p:blipFill>
          <a:blip r:embed="rId2">
            <a:extLst>
              <a:ext uri="{28A0092B-C50C-407E-A947-70E740481C1C}">
                <a14:useLocalDpi xmlns:a14="http://schemas.microsoft.com/office/drawing/2010/main" val="0"/>
              </a:ext>
            </a:extLst>
          </a:blip>
          <a:srcRect/>
          <a:stretch>
            <a:fillRect/>
          </a:stretch>
        </p:blipFill>
        <p:spPr bwMode="auto">
          <a:xfrm>
            <a:off x="0" y="357166"/>
            <a:ext cx="3714744" cy="5786478"/>
          </a:xfrm>
          <a:prstGeom prst="rect">
            <a:avLst/>
          </a:prstGeom>
          <a:noFill/>
          <a:ln>
            <a:noFill/>
          </a:ln>
        </p:spPr>
      </p:pic>
      <p:sp>
        <p:nvSpPr>
          <p:cNvPr id="7" name="Прямоугольник 6"/>
          <p:cNvSpPr/>
          <p:nvPr/>
        </p:nvSpPr>
        <p:spPr>
          <a:xfrm>
            <a:off x="0" y="6143645"/>
            <a:ext cx="9144000" cy="738664"/>
          </a:xfrm>
          <a:prstGeom prst="rect">
            <a:avLst/>
          </a:prstGeom>
        </p:spPr>
        <p:txBody>
          <a:bodyPr wrap="square">
            <a:spAutoFit/>
          </a:bodyPr>
          <a:lstStyle/>
          <a:p>
            <a:pPr algn="ctr"/>
            <a:r>
              <a:rPr lang="ru-RU" sz="1400" b="1" i="1" dirty="0" smtClean="0"/>
              <a:t>    Указом Президента Российской Федерации № 663 от 11 апреля 2000 года майору Совгиренко Андрею Викторовичу за мужество и героизм, проявленные при защите конституционного строя в Чеченской Республике, присвоено звание Героя Российской Федерации(посмертно).</a:t>
            </a:r>
            <a:endParaRPr lang="ru-RU" sz="1400" b="1" i="1" dirty="0"/>
          </a:p>
        </p:txBody>
      </p:sp>
      <p:sp>
        <p:nvSpPr>
          <p:cNvPr id="8" name="Прямоугольник 7"/>
          <p:cNvSpPr/>
          <p:nvPr/>
        </p:nvSpPr>
        <p:spPr>
          <a:xfrm>
            <a:off x="3714744" y="357166"/>
            <a:ext cx="5429256" cy="5909310"/>
          </a:xfrm>
          <a:prstGeom prst="rect">
            <a:avLst/>
          </a:prstGeom>
        </p:spPr>
        <p:txBody>
          <a:bodyPr wrap="square">
            <a:spAutoFit/>
          </a:bodyPr>
          <a:lstStyle/>
          <a:p>
            <a:r>
              <a:rPr lang="ru-RU" sz="1400" dirty="0" smtClean="0"/>
              <a:t>     </a:t>
            </a:r>
            <a:r>
              <a:rPr lang="ru-RU" dirty="0" smtClean="0"/>
              <a:t>Родился 16 марта 1966 года в г. Киеве. Закончил 10 классов в пос. </a:t>
            </a:r>
            <a:r>
              <a:rPr lang="ru-RU" dirty="0" err="1" smtClean="0"/>
              <a:t>Свердловка</a:t>
            </a:r>
            <a:r>
              <a:rPr lang="ru-RU" dirty="0" smtClean="0"/>
              <a:t> Московской области. В 1983 году поступил в Сызранское высшее военное авиационное училище лётчиков, которое успешно окончил в 1987 году. Службу проходил в Прикарпатском и Московском военных округах. Летал на вертолёте Ми-24. </a:t>
            </a:r>
            <a:br>
              <a:rPr lang="ru-RU" dirty="0" smtClean="0"/>
            </a:br>
            <a:r>
              <a:rPr lang="ru-RU" dirty="0" smtClean="0"/>
              <a:t>    С 1996 по 1999 годы участвовал в боевых действиях на территории Чеченской Республики и в других регионах Северного Кавказа. За успешное выполнение заданий награжден орденом Мужества. </a:t>
            </a:r>
            <a:br>
              <a:rPr lang="ru-RU" dirty="0" smtClean="0"/>
            </a:br>
            <a:r>
              <a:rPr lang="ru-RU" dirty="0" smtClean="0"/>
              <a:t>    13 декабря 1999 года майор А.В Совгиренко, вместе с капитаном А.А. Ивановым, участвовали в поиске лётчика самолёта Су-25, сбитого в Аргунском ущелье. В ответственный момент закрыл бортом своей машины, </a:t>
            </a:r>
            <a:r>
              <a:rPr lang="ru-RU" dirty="0" err="1" smtClean="0"/>
              <a:t>впередилетящие</a:t>
            </a:r>
            <a:r>
              <a:rPr lang="ru-RU" dirty="0" smtClean="0"/>
              <a:t> вертолёты и принял основной удар противника на себя. Прошитый огнём вертолёт упал на землю. Ценой жизни своего экипажа, проявив лучшие качества войскового товарищества, майор А.В. Совгиренко спас жизни трёх экипажей вертолётов. </a:t>
            </a:r>
            <a:endParaRPr lang="ru-RU" sz="1400" dirty="0"/>
          </a:p>
        </p:txBody>
      </p:sp>
    </p:spTree>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756" y="2052068"/>
            <a:ext cx="2592288" cy="4181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58981" y="1376243"/>
            <a:ext cx="5551354" cy="4163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686410"/>
            <a:ext cx="3322712" cy="1207560"/>
          </a:xfrm>
          <a:prstGeom prst="rect">
            <a:avLst/>
          </a:prstGeom>
        </p:spPr>
      </p:pic>
    </p:spTree>
    <p:extLst>
      <p:ext uri="{BB962C8B-B14F-4D97-AF65-F5344CB8AC3E}">
        <p14:creationId xmlns:p14="http://schemas.microsoft.com/office/powerpoint/2010/main" val="1265211502"/>
      </p:ext>
    </p:extLst>
  </p:cSld>
  <p:clrMapOvr>
    <a:masterClrMapping/>
  </p:clrMapOvr>
  <p:transition spd="slow">
    <p:cut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1384</TotalTime>
  <Words>4496</Words>
  <Application>Microsoft Office PowerPoint</Application>
  <PresentationFormat>Экран (4:3)</PresentationFormat>
  <Paragraphs>363</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зам</cp:lastModifiedBy>
  <cp:revision>149</cp:revision>
  <dcterms:created xsi:type="dcterms:W3CDTF">2011-02-10T21:09:48Z</dcterms:created>
  <dcterms:modified xsi:type="dcterms:W3CDTF">2016-03-09T09:31:31Z</dcterms:modified>
</cp:coreProperties>
</file>